
<file path=[Content_Types].xml><?xml version="1.0" encoding="utf-8"?>
<Types xmlns="http://schemas.openxmlformats.org/package/2006/content-types"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12192000" cy="6858000"/>
  <p:notesSz cx="6858000" cy="9144000"/>
  <p:defaultTextStyle>
    <a:defPPr>
      <a:defRPr lang="it-I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106" d="100"/>
          <a:sy n="106" d="100"/>
        </p:scale>
        <p:origin x="70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8DD129-A8C2-419E-B641-6CC90F50732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62000" y="1524000"/>
            <a:ext cx="10668000" cy="22860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1B33C04-8A23-4499-A6EF-1D190F0FB38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62000" y="4571999"/>
            <a:ext cx="10668000" cy="1524000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FA99FB-5674-4BC5-949F-8D45EC1675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763CF93-DD67-4FE2-8083-864693FE8E7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05E934-32B6-44B1-9622-67F30BDA3F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935651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6AF011-A499-4054-89BF-A4800A68F6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66FB6E8-D956-45B5-9B4A-9D31DF466BE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CDB9DB-9E62-4292-915C-1DD4134740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BD462F1-BC30-4172-8353-363123A1DB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C92EE8A-96DF-4D7D-B434-778324756D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792671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28453A-F2B4-4EDB-B8FA-150267BC1A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1524000"/>
            <a:ext cx="10668000" cy="3038475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4C46C51-ADF1-48FC-A4D9-38C369E7830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62000" y="4589463"/>
            <a:ext cx="10668000" cy="150653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C43B56-4DC7-490B-AEFD-55ED1ECFF8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54738F8-C4B2-41D8-B627-A6DDB24B2D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4F43D49-23F8-4C4B-9C30-EDC030EE6F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8525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E5556D-6916-42E6-8820-8A0D328A50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62747A5-C962-477F-89AA-A32385D5799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762000" y="2285999"/>
            <a:ext cx="5151119" cy="381000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CD08312-30FC-44D8-B2A9-B5CAAD9F066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78879" y="2285999"/>
            <a:ext cx="5151121" cy="381000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BED84EB-AF90-4F19-A376-0FE5E50F9E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B838ED0-2789-41E4-A36E-83F92CA2E8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7221A83-6D60-45F0-9173-5F6D2438BC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123189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4FFAE2-03F4-4A94-86C4-9305B237CA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762000"/>
            <a:ext cx="10668000" cy="1524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5BAC5A5-E184-46B6-8AB5-C8E132D3624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62000" y="2285999"/>
            <a:ext cx="5151119" cy="761999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FDCFE87-5D80-45CB-9D13-DFC9AFCEC7F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62000" y="3048000"/>
            <a:ext cx="5151119" cy="3048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AAC1E5A-8423-4749-8EDA-E13425F6965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278878" y="2286000"/>
            <a:ext cx="5151122" cy="761999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A832AAA-4BB8-4A3D-9C79-516F82F8001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278878" y="3048000"/>
            <a:ext cx="5151122" cy="3048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80BEC63-51D3-4C70-B804-BE9EF765AD2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35CA295-8563-402F-92C3-1F20C977C1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EFA5918-109D-4342-84C0-9774A52C9E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44272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5EF2662-CBD1-4498-9B6E-2961F5EF1B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FF739AE-8101-4C18-8CF3-911BDF3978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EB1C88-D181-449C-9BE1-E85068C188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B38A2C9-E93B-4F0A-A021-9E3AEBC3FA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426180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00AE8D9-9B42-438E-ADA6-CCFE457884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4F792B9-A8AF-4E13-8A25-741E89691E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33A2CF6-DBC5-4491-B213-B3CD09D313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36022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9727076-58C8-494C-B6B1-DC86F62DDC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761998"/>
            <a:ext cx="3810000" cy="1524002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F29E36-0340-452F-8D0A-1BC3F3A388C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34000" y="762001"/>
            <a:ext cx="6096000" cy="5334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A051C2E-E587-45E8-BDB1-DFF2F2791BF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762000" y="2286000"/>
            <a:ext cx="3810000" cy="3810001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821D993-DEDD-470E-B48B-CB053A55A1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7926C64-7401-4CA4-859F-74472AF869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0108F41-F1F6-431C-9B45-8A447F188C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13741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E104FB-422C-4023-9381-EB12F1582D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1" y="762000"/>
            <a:ext cx="3809999" cy="1524000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14DBA3AA-DE44-4B1F-91D1-09F67B89B94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334000" y="762001"/>
            <a:ext cx="6021388" cy="53340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A27B131-5117-4106-80DB-2AB208C4C95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762001" y="2286000"/>
            <a:ext cx="3809999" cy="381000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C13918A-7F23-4C72-8E80-591324A304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81071C8-76FE-4B83-8317-BD53C7C844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623681A-6F29-48FC-9409-319ED3E966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620400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BA5B09-FC60-445F-8A12-79869BEC60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0A219F7-87F2-409F-BB0B-8FE9270C982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CAC2BB8-59E0-4EB2-B3BE-59D8641EE1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D56984E-C0DE-461B-8011-8FC31B0EE9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FE7C03-68D3-445E-A5A2-8A935CFC97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502744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3B21F0D7-112D-48B1-B32B-170B1AA2B51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9143998" y="761999"/>
            <a:ext cx="2286000" cy="53340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B27A7C1-8E5B-41DA-9802-F242D382B66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762001" y="761999"/>
            <a:ext cx="7619999" cy="5334001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A961CC7-F5B1-464A-8127-60645FB210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9/12/2021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3B94302-B381-4F37-A9FF-5CC5519175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E707151-541F-4104-B989-83A9DCA6E6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443388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: Shape 7">
            <a:extLst>
              <a:ext uri="{FF2B5EF4-FFF2-40B4-BE49-F238E27FC236}">
                <a16:creationId xmlns:a16="http://schemas.microsoft.com/office/drawing/2014/main" id="{A6EF5A53-0A64-4CA5-B9C7-1CB97CB5CF1C}"/>
              </a:ext>
            </a:extLst>
          </p:cNvPr>
          <p:cNvSpPr/>
          <p:nvPr/>
        </p:nvSpPr>
        <p:spPr>
          <a:xfrm>
            <a:off x="8157843" y="6244836"/>
            <a:ext cx="4034156" cy="613164"/>
          </a:xfrm>
          <a:custGeom>
            <a:avLst/>
            <a:gdLst>
              <a:gd name="connsiteX0" fmla="*/ 1479137 w 4034156"/>
              <a:gd name="connsiteY0" fmla="*/ 230 h 613164"/>
              <a:gd name="connsiteX1" fmla="*/ 3482844 w 4034156"/>
              <a:gd name="connsiteY1" fmla="*/ 298555 h 613164"/>
              <a:gd name="connsiteX2" fmla="*/ 3831590 w 4034156"/>
              <a:gd name="connsiteY2" fmla="*/ 425010 h 613164"/>
              <a:gd name="connsiteX3" fmla="*/ 4034156 w 4034156"/>
              <a:gd name="connsiteY3" fmla="*/ 494088 h 613164"/>
              <a:gd name="connsiteX4" fmla="*/ 4034156 w 4034156"/>
              <a:gd name="connsiteY4" fmla="*/ 613164 h 613164"/>
              <a:gd name="connsiteX5" fmla="*/ 0 w 4034156"/>
              <a:gd name="connsiteY5" fmla="*/ 613164 h 613164"/>
              <a:gd name="connsiteX6" fmla="*/ 54792 w 4034156"/>
              <a:gd name="connsiteY6" fmla="*/ 512415 h 613164"/>
              <a:gd name="connsiteX7" fmla="*/ 168327 w 4034156"/>
              <a:gd name="connsiteY7" fmla="*/ 366637 h 613164"/>
              <a:gd name="connsiteX8" fmla="*/ 1192562 w 4034156"/>
              <a:gd name="connsiteY8" fmla="*/ 1522 h 613164"/>
              <a:gd name="connsiteX9" fmla="*/ 1479137 w 4034156"/>
              <a:gd name="connsiteY9" fmla="*/ 230 h 6131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4034156" h="613164">
                <a:moveTo>
                  <a:pt x="1479137" y="230"/>
                </a:moveTo>
                <a:cubicBezTo>
                  <a:pt x="2152575" y="4287"/>
                  <a:pt x="2854487" y="63583"/>
                  <a:pt x="3482844" y="298555"/>
                </a:cubicBezTo>
                <a:cubicBezTo>
                  <a:pt x="3599338" y="342114"/>
                  <a:pt x="3715540" y="384216"/>
                  <a:pt x="3831590" y="425010"/>
                </a:cubicBezTo>
                <a:lnTo>
                  <a:pt x="4034156" y="494088"/>
                </a:lnTo>
                <a:lnTo>
                  <a:pt x="4034156" y="613164"/>
                </a:lnTo>
                <a:lnTo>
                  <a:pt x="0" y="613164"/>
                </a:lnTo>
                <a:lnTo>
                  <a:pt x="54792" y="512415"/>
                </a:lnTo>
                <a:cubicBezTo>
                  <a:pt x="88888" y="459433"/>
                  <a:pt x="126502" y="410480"/>
                  <a:pt x="168327" y="366637"/>
                </a:cubicBezTo>
                <a:cubicBezTo>
                  <a:pt x="428292" y="94062"/>
                  <a:pt x="821899" y="6565"/>
                  <a:pt x="1192562" y="1522"/>
                </a:cubicBezTo>
                <a:cubicBezTo>
                  <a:pt x="1287308" y="198"/>
                  <a:pt x="1382932" y="-349"/>
                  <a:pt x="1479137" y="230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5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venir Next LT Pro" panose="020B0504020202020204" pitchFamily="34" charset="0"/>
              <a:ea typeface="+mn-ea"/>
              <a:cs typeface="+mn-cs"/>
            </a:endParaRPr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34ABFBEA-4EB0-4D02-A2C0-1733CD3D6F12}"/>
              </a:ext>
            </a:extLst>
          </p:cNvPr>
          <p:cNvSpPr/>
          <p:nvPr/>
        </p:nvSpPr>
        <p:spPr>
          <a:xfrm>
            <a:off x="1" y="688126"/>
            <a:ext cx="448491" cy="1634252"/>
          </a:xfrm>
          <a:custGeom>
            <a:avLst/>
            <a:gdLst>
              <a:gd name="connsiteX0" fmla="*/ 0 w 448491"/>
              <a:gd name="connsiteY0" fmla="*/ 0 h 1634252"/>
              <a:gd name="connsiteX1" fmla="*/ 12983 w 448491"/>
              <a:gd name="connsiteY1" fmla="*/ 10508 h 1634252"/>
              <a:gd name="connsiteX2" fmla="*/ 441611 w 448491"/>
              <a:gd name="connsiteY2" fmla="*/ 863751 h 1634252"/>
              <a:gd name="connsiteX3" fmla="*/ 251011 w 448491"/>
              <a:gd name="connsiteY3" fmla="*/ 1302895 h 1634252"/>
              <a:gd name="connsiteX4" fmla="*/ 74605 w 448491"/>
              <a:gd name="connsiteY4" fmla="*/ 1543249 h 1634252"/>
              <a:gd name="connsiteX5" fmla="*/ 0 w 448491"/>
              <a:gd name="connsiteY5" fmla="*/ 1634252 h 163425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448491" h="1634252">
                <a:moveTo>
                  <a:pt x="0" y="0"/>
                </a:moveTo>
                <a:lnTo>
                  <a:pt x="12983" y="10508"/>
                </a:lnTo>
                <a:cubicBezTo>
                  <a:pt x="278410" y="241022"/>
                  <a:pt x="489787" y="530267"/>
                  <a:pt x="441611" y="863751"/>
                </a:cubicBezTo>
                <a:cubicBezTo>
                  <a:pt x="418542" y="1022632"/>
                  <a:pt x="337007" y="1166302"/>
                  <a:pt x="251011" y="1302895"/>
                </a:cubicBezTo>
                <a:cubicBezTo>
                  <a:pt x="215138" y="1359902"/>
                  <a:pt x="154723" y="1442480"/>
                  <a:pt x="74605" y="1543249"/>
                </a:cubicBezTo>
                <a:lnTo>
                  <a:pt x="0" y="1634252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900">
              <a:solidFill>
                <a:prstClr val="white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19E083F6-57F4-487B-A766-EA0462B1EED8}"/>
              </a:ext>
            </a:extLst>
          </p:cNvPr>
          <p:cNvSpPr/>
          <p:nvPr/>
        </p:nvSpPr>
        <p:spPr>
          <a:xfrm>
            <a:off x="7309459" y="6144069"/>
            <a:ext cx="4418271" cy="718159"/>
          </a:xfrm>
          <a:custGeom>
            <a:avLst/>
            <a:gdLst>
              <a:gd name="connsiteX0" fmla="*/ 1421452 w 4590626"/>
              <a:gd name="connsiteY0" fmla="*/ 0 h 713930"/>
              <a:gd name="connsiteX1" fmla="*/ 3247781 w 4590626"/>
              <a:gd name="connsiteY1" fmla="*/ 271915 h 713930"/>
              <a:gd name="connsiteX2" fmla="*/ 4517331 w 4590626"/>
              <a:gd name="connsiteY2" fmla="*/ 693394 h 713930"/>
              <a:gd name="connsiteX3" fmla="*/ 4590626 w 4590626"/>
              <a:gd name="connsiteY3" fmla="*/ 713930 h 713930"/>
              <a:gd name="connsiteX4" fmla="*/ 0 w 4590626"/>
              <a:gd name="connsiteY4" fmla="*/ 713930 h 713930"/>
              <a:gd name="connsiteX5" fmla="*/ 2854 w 4590626"/>
              <a:gd name="connsiteY5" fmla="*/ 705624 h 713930"/>
              <a:gd name="connsiteX6" fmla="*/ 226680 w 4590626"/>
              <a:gd name="connsiteY6" fmla="*/ 333970 h 713930"/>
              <a:gd name="connsiteX7" fmla="*/ 1160245 w 4590626"/>
              <a:gd name="connsiteY7" fmla="*/ 1178 h 713930"/>
              <a:gd name="connsiteX8" fmla="*/ 1421452 w 4590626"/>
              <a:gd name="connsiteY8" fmla="*/ 0 h 713930"/>
              <a:gd name="connsiteX0" fmla="*/ 1421452 w 4517331"/>
              <a:gd name="connsiteY0" fmla="*/ 0 h 713930"/>
              <a:gd name="connsiteX1" fmla="*/ 3247781 w 4517331"/>
              <a:gd name="connsiteY1" fmla="*/ 271915 h 713930"/>
              <a:gd name="connsiteX2" fmla="*/ 4517331 w 4517331"/>
              <a:gd name="connsiteY2" fmla="*/ 693394 h 713930"/>
              <a:gd name="connsiteX3" fmla="*/ 0 w 4517331"/>
              <a:gd name="connsiteY3" fmla="*/ 713930 h 713930"/>
              <a:gd name="connsiteX4" fmla="*/ 2854 w 4517331"/>
              <a:gd name="connsiteY4" fmla="*/ 705624 h 713930"/>
              <a:gd name="connsiteX5" fmla="*/ 226680 w 4517331"/>
              <a:gd name="connsiteY5" fmla="*/ 333970 h 713930"/>
              <a:gd name="connsiteX6" fmla="*/ 1160245 w 4517331"/>
              <a:gd name="connsiteY6" fmla="*/ 1178 h 713930"/>
              <a:gd name="connsiteX7" fmla="*/ 1421452 w 4517331"/>
              <a:gd name="connsiteY7" fmla="*/ 0 h 713930"/>
              <a:gd name="connsiteX0" fmla="*/ 0 w 4608771"/>
              <a:gd name="connsiteY0" fmla="*/ 713930 h 784834"/>
              <a:gd name="connsiteX1" fmla="*/ 2854 w 4608771"/>
              <a:gd name="connsiteY1" fmla="*/ 705624 h 784834"/>
              <a:gd name="connsiteX2" fmla="*/ 226680 w 4608771"/>
              <a:gd name="connsiteY2" fmla="*/ 333970 h 784834"/>
              <a:gd name="connsiteX3" fmla="*/ 1160245 w 4608771"/>
              <a:gd name="connsiteY3" fmla="*/ 1178 h 784834"/>
              <a:gd name="connsiteX4" fmla="*/ 1421452 w 4608771"/>
              <a:gd name="connsiteY4" fmla="*/ 0 h 784834"/>
              <a:gd name="connsiteX5" fmla="*/ 3247781 w 4608771"/>
              <a:gd name="connsiteY5" fmla="*/ 271915 h 784834"/>
              <a:gd name="connsiteX6" fmla="*/ 4608771 w 4608771"/>
              <a:gd name="connsiteY6" fmla="*/ 784834 h 784834"/>
              <a:gd name="connsiteX0" fmla="*/ 0 w 4418271"/>
              <a:gd name="connsiteY0" fmla="*/ 713930 h 718159"/>
              <a:gd name="connsiteX1" fmla="*/ 2854 w 4418271"/>
              <a:gd name="connsiteY1" fmla="*/ 705624 h 718159"/>
              <a:gd name="connsiteX2" fmla="*/ 226680 w 4418271"/>
              <a:gd name="connsiteY2" fmla="*/ 333970 h 718159"/>
              <a:gd name="connsiteX3" fmla="*/ 1160245 w 4418271"/>
              <a:gd name="connsiteY3" fmla="*/ 1178 h 718159"/>
              <a:gd name="connsiteX4" fmla="*/ 1421452 w 4418271"/>
              <a:gd name="connsiteY4" fmla="*/ 0 h 718159"/>
              <a:gd name="connsiteX5" fmla="*/ 3247781 w 4418271"/>
              <a:gd name="connsiteY5" fmla="*/ 271915 h 718159"/>
              <a:gd name="connsiteX6" fmla="*/ 4418271 w 4418271"/>
              <a:gd name="connsiteY6" fmla="*/ 718159 h 7181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418271" h="718159">
                <a:moveTo>
                  <a:pt x="0" y="713930"/>
                </a:moveTo>
                <a:lnTo>
                  <a:pt x="2854" y="705624"/>
                </a:lnTo>
                <a:cubicBezTo>
                  <a:pt x="60059" y="562888"/>
                  <a:pt x="131373" y="433874"/>
                  <a:pt x="226680" y="333970"/>
                </a:cubicBezTo>
                <a:cubicBezTo>
                  <a:pt x="463632" y="85526"/>
                  <a:pt x="822395" y="5774"/>
                  <a:pt x="1160245" y="1178"/>
                </a:cubicBezTo>
                <a:lnTo>
                  <a:pt x="1421452" y="0"/>
                </a:lnTo>
                <a:cubicBezTo>
                  <a:pt x="2035274" y="3698"/>
                  <a:pt x="2748311" y="152222"/>
                  <a:pt x="3247781" y="271915"/>
                </a:cubicBezTo>
                <a:cubicBezTo>
                  <a:pt x="3747251" y="391608"/>
                  <a:pt x="3902480" y="501606"/>
                  <a:pt x="4418271" y="718159"/>
                </a:cubicBezTo>
              </a:path>
            </a:pathLst>
          </a:custGeom>
          <a:noFill/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venir Next LT Pro Light"/>
              <a:ea typeface="+mn-ea"/>
              <a:cs typeface="+mn-cs"/>
            </a:endParaRPr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3A2F988-7148-4375-83D8-12EE5EBC7BE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762000"/>
            <a:ext cx="106680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6896238-C5B3-4F3C-97FA-890E1A51A20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62000" y="2286000"/>
            <a:ext cx="10668000" cy="381808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D6E4474-0442-4E4B-9E5B-CA7B3951C1D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9389165" y="194320"/>
            <a:ext cx="204083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  <a:alpha val="70000"/>
                  </a:schemeClr>
                </a:solidFill>
              </a:defRPr>
            </a:lvl1pPr>
          </a:lstStyle>
          <a:p>
            <a:fld id="{76969C88-B244-455D-A017-012B25B1ACDD}" type="datetimeFigureOut">
              <a:rPr lang="en-US" smtClean="0"/>
              <a:pPr/>
              <a:t>9/12/2021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0626A98-F887-40E1-B9BA-9D93DE90E02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761999" y="6356350"/>
            <a:ext cx="661283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  <a:alpha val="7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82C8119-73F6-4713-9AD3-3628DCDFB8F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06000" y="6356350"/>
            <a:ext cx="1524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  <a:alpha val="70000"/>
                  </a:schemeClr>
                </a:solidFill>
              </a:defRPr>
            </a:lvl1pPr>
          </a:lstStyle>
          <a:p>
            <a:fld id="{07CE569E-9B7C-4CB9-AB80-C0841F922CFF}" type="slidenum">
              <a:rPr lang="en-US" smtClean="0"/>
              <a:pPr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972818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1" r:id="rId1"/>
    <p:sldLayoutId id="2147483670" r:id="rId2"/>
    <p:sldLayoutId id="2147483669" r:id="rId3"/>
    <p:sldLayoutId id="2147483668" r:id="rId4"/>
    <p:sldLayoutId id="2147483667" r:id="rId5"/>
    <p:sldLayoutId id="2147483666" r:id="rId6"/>
    <p:sldLayoutId id="2147483665" r:id="rId7"/>
    <p:sldLayoutId id="2147483664" r:id="rId8"/>
    <p:sldLayoutId id="2147483663" r:id="rId9"/>
    <p:sldLayoutId id="2147483662" r:id="rId10"/>
    <p:sldLayoutId id="214748366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5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1" name="Rectangle 8">
            <a:extLst>
              <a:ext uri="{FF2B5EF4-FFF2-40B4-BE49-F238E27FC236}">
                <a16:creationId xmlns:a16="http://schemas.microsoft.com/office/drawing/2014/main" id="{7A18C9FB-EC4C-4DAE-8F7D-C6E5AF6079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n-US" dirty="0"/>
          </a:p>
        </p:txBody>
      </p:sp>
      <p:pic>
        <p:nvPicPr>
          <p:cNvPr id="22" name="Picture 3">
            <a:extLst>
              <a:ext uri="{FF2B5EF4-FFF2-40B4-BE49-F238E27FC236}">
                <a16:creationId xmlns:a16="http://schemas.microsoft.com/office/drawing/2014/main" id="{9FD1BB62-8A6A-40AA-BC87-95E8E64ED1F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2834" b="12415"/>
          <a:stretch/>
        </p:blipFill>
        <p:spPr>
          <a:xfrm>
            <a:off x="20" y="-1"/>
            <a:ext cx="12191980" cy="6858001"/>
          </a:xfrm>
          <a:custGeom>
            <a:avLst/>
            <a:gdLst/>
            <a:ahLst/>
            <a:cxnLst/>
            <a:rect l="l" t="t" r="r" b="b"/>
            <a:pathLst>
              <a:path w="12191999" h="6857999">
                <a:moveTo>
                  <a:pt x="0" y="0"/>
                </a:moveTo>
                <a:lnTo>
                  <a:pt x="12191999" y="0"/>
                </a:lnTo>
                <a:lnTo>
                  <a:pt x="12191999" y="6857999"/>
                </a:lnTo>
                <a:lnTo>
                  <a:pt x="4628129" y="6857999"/>
                </a:lnTo>
                <a:lnTo>
                  <a:pt x="4734519" y="6819371"/>
                </a:lnTo>
                <a:cubicBezTo>
                  <a:pt x="4938119" y="6741181"/>
                  <a:pt x="5132935" y="6652933"/>
                  <a:pt x="5315781" y="6551721"/>
                </a:cubicBezTo>
                <a:cubicBezTo>
                  <a:pt x="6619811" y="5830059"/>
                  <a:pt x="6364610" y="4934281"/>
                  <a:pt x="6058656" y="3948664"/>
                </a:cubicBezTo>
                <a:cubicBezTo>
                  <a:pt x="5601502" y="2476708"/>
                  <a:pt x="4958009" y="1222984"/>
                  <a:pt x="2540911" y="827627"/>
                </a:cubicBezTo>
                <a:cubicBezTo>
                  <a:pt x="1760946" y="699982"/>
                  <a:pt x="986522" y="591203"/>
                  <a:pt x="238021" y="541759"/>
                </a:cubicBezTo>
                <a:lnTo>
                  <a:pt x="0" y="529223"/>
                </a:lnTo>
                <a:close/>
              </a:path>
            </a:pathLst>
          </a:custGeom>
        </p:spPr>
      </p:pic>
      <p:sp>
        <p:nvSpPr>
          <p:cNvPr id="23" name="Freeform: Shape 10">
            <a:extLst>
              <a:ext uri="{FF2B5EF4-FFF2-40B4-BE49-F238E27FC236}">
                <a16:creationId xmlns:a16="http://schemas.microsoft.com/office/drawing/2014/main" id="{3B2B1500-BB55-471C-8A9E-67288297ECE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529224"/>
            <a:ext cx="6305549" cy="6328777"/>
          </a:xfrm>
          <a:custGeom>
            <a:avLst/>
            <a:gdLst>
              <a:gd name="connsiteX0" fmla="*/ 0 w 4212773"/>
              <a:gd name="connsiteY0" fmla="*/ 0 h 6498740"/>
              <a:gd name="connsiteX1" fmla="*/ 159023 w 4212773"/>
              <a:gd name="connsiteY1" fmla="*/ 12872 h 6498740"/>
              <a:gd name="connsiteX2" fmla="*/ 1697597 w 4212773"/>
              <a:gd name="connsiteY2" fmla="*/ 306418 h 6498740"/>
              <a:gd name="connsiteX3" fmla="*/ 4047822 w 4212773"/>
              <a:gd name="connsiteY3" fmla="*/ 3511272 h 6498740"/>
              <a:gd name="connsiteX4" fmla="*/ 3551503 w 4212773"/>
              <a:gd name="connsiteY4" fmla="*/ 6184235 h 6498740"/>
              <a:gd name="connsiteX5" fmla="*/ 3163159 w 4212773"/>
              <a:gd name="connsiteY5" fmla="*/ 6459073 h 6498740"/>
              <a:gd name="connsiteX6" fmla="*/ 3092077 w 4212773"/>
              <a:gd name="connsiteY6" fmla="*/ 6498740 h 6498740"/>
              <a:gd name="connsiteX7" fmla="*/ 0 w 4212773"/>
              <a:gd name="connsiteY7" fmla="*/ 6498740 h 6498740"/>
              <a:gd name="connsiteX8" fmla="*/ 0 w 4212773"/>
              <a:gd name="connsiteY8" fmla="*/ 0 h 64987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212773" h="6498740">
                <a:moveTo>
                  <a:pt x="0" y="0"/>
                </a:moveTo>
                <a:lnTo>
                  <a:pt x="159023" y="12872"/>
                </a:lnTo>
                <a:cubicBezTo>
                  <a:pt x="659101" y="63644"/>
                  <a:pt x="1176498" y="175345"/>
                  <a:pt x="1697597" y="306418"/>
                </a:cubicBezTo>
                <a:cubicBezTo>
                  <a:pt x="3312474" y="712392"/>
                  <a:pt x="3742395" y="1999786"/>
                  <a:pt x="4047822" y="3511272"/>
                </a:cubicBezTo>
                <a:cubicBezTo>
                  <a:pt x="4252232" y="4523358"/>
                  <a:pt x="4422733" y="5443193"/>
                  <a:pt x="3551503" y="6184235"/>
                </a:cubicBezTo>
                <a:cubicBezTo>
                  <a:pt x="3429343" y="6288166"/>
                  <a:pt x="3299185" y="6378784"/>
                  <a:pt x="3163159" y="6459073"/>
                </a:cubicBezTo>
                <a:lnTo>
                  <a:pt x="3092077" y="6498740"/>
                </a:lnTo>
                <a:lnTo>
                  <a:pt x="0" y="6498740"/>
                </a:lnTo>
                <a:lnTo>
                  <a:pt x="0" y="0"/>
                </a:lnTo>
                <a:close/>
              </a:path>
            </a:pathLst>
          </a:cu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Freeform: Shape 12">
            <a:extLst>
              <a:ext uri="{FF2B5EF4-FFF2-40B4-BE49-F238E27FC236}">
                <a16:creationId xmlns:a16="http://schemas.microsoft.com/office/drawing/2014/main" id="{3045E22C-A99D-41BB-AF14-EF1B1E745A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36525"/>
            <a:ext cx="6130391" cy="6721476"/>
          </a:xfrm>
          <a:custGeom>
            <a:avLst/>
            <a:gdLst>
              <a:gd name="connsiteX0" fmla="*/ 0 w 4033589"/>
              <a:gd name="connsiteY0" fmla="*/ 0 h 6858000"/>
              <a:gd name="connsiteX1" fmla="*/ 1878934 w 4033589"/>
              <a:gd name="connsiteY1" fmla="*/ 0 h 6858000"/>
              <a:gd name="connsiteX2" fmla="*/ 1882313 w 4033589"/>
              <a:gd name="connsiteY2" fmla="*/ 2021 h 6858000"/>
              <a:gd name="connsiteX3" fmla="*/ 3475371 w 4033589"/>
              <a:gd name="connsiteY3" fmla="*/ 1517967 h 6858000"/>
              <a:gd name="connsiteX4" fmla="*/ 3975977 w 4033589"/>
              <a:gd name="connsiteY4" fmla="*/ 4379386 h 6858000"/>
              <a:gd name="connsiteX5" fmla="*/ 3312864 w 4033589"/>
              <a:gd name="connsiteY5" fmla="*/ 6852362 h 6858000"/>
              <a:gd name="connsiteX6" fmla="*/ 3310593 w 4033589"/>
              <a:gd name="connsiteY6" fmla="*/ 6858000 h 6858000"/>
              <a:gd name="connsiteX7" fmla="*/ 0 w 4033589"/>
              <a:gd name="connsiteY7" fmla="*/ 6858000 h 6858000"/>
              <a:gd name="connsiteX8" fmla="*/ 0 w 4033589"/>
              <a:gd name="connsiteY8" fmla="*/ 0 h 6858000"/>
              <a:gd name="connsiteX0" fmla="*/ 0 w 4033589"/>
              <a:gd name="connsiteY0" fmla="*/ 6858000 h 6858000"/>
              <a:gd name="connsiteX1" fmla="*/ 1878934 w 4033589"/>
              <a:gd name="connsiteY1" fmla="*/ 0 h 6858000"/>
              <a:gd name="connsiteX2" fmla="*/ 1882313 w 4033589"/>
              <a:gd name="connsiteY2" fmla="*/ 2021 h 6858000"/>
              <a:gd name="connsiteX3" fmla="*/ 3475371 w 4033589"/>
              <a:gd name="connsiteY3" fmla="*/ 1517967 h 6858000"/>
              <a:gd name="connsiteX4" fmla="*/ 3975977 w 4033589"/>
              <a:gd name="connsiteY4" fmla="*/ 4379386 h 6858000"/>
              <a:gd name="connsiteX5" fmla="*/ 3312864 w 4033589"/>
              <a:gd name="connsiteY5" fmla="*/ 6852362 h 6858000"/>
              <a:gd name="connsiteX6" fmla="*/ 3310593 w 4033589"/>
              <a:gd name="connsiteY6" fmla="*/ 6858000 h 6858000"/>
              <a:gd name="connsiteX7" fmla="*/ 0 w 4033589"/>
              <a:gd name="connsiteY7" fmla="*/ 6858000 h 6858000"/>
              <a:gd name="connsiteX0" fmla="*/ 1787494 w 3942149"/>
              <a:gd name="connsiteY0" fmla="*/ 0 h 6949440"/>
              <a:gd name="connsiteX1" fmla="*/ 1790873 w 3942149"/>
              <a:gd name="connsiteY1" fmla="*/ 2021 h 6949440"/>
              <a:gd name="connsiteX2" fmla="*/ 3383931 w 3942149"/>
              <a:gd name="connsiteY2" fmla="*/ 1517967 h 6949440"/>
              <a:gd name="connsiteX3" fmla="*/ 3884537 w 3942149"/>
              <a:gd name="connsiteY3" fmla="*/ 4379386 h 6949440"/>
              <a:gd name="connsiteX4" fmla="*/ 3221424 w 3942149"/>
              <a:gd name="connsiteY4" fmla="*/ 6852362 h 6949440"/>
              <a:gd name="connsiteX5" fmla="*/ 3219153 w 3942149"/>
              <a:gd name="connsiteY5" fmla="*/ 6858000 h 6949440"/>
              <a:gd name="connsiteX6" fmla="*/ 0 w 3942149"/>
              <a:gd name="connsiteY6" fmla="*/ 6949440 h 6949440"/>
              <a:gd name="connsiteX0" fmla="*/ 1787494 w 3942149"/>
              <a:gd name="connsiteY0" fmla="*/ 0 h 6949440"/>
              <a:gd name="connsiteX1" fmla="*/ 1790873 w 3942149"/>
              <a:gd name="connsiteY1" fmla="*/ 2021 h 6949440"/>
              <a:gd name="connsiteX2" fmla="*/ 3383931 w 3942149"/>
              <a:gd name="connsiteY2" fmla="*/ 1517967 h 6949440"/>
              <a:gd name="connsiteX3" fmla="*/ 3884537 w 3942149"/>
              <a:gd name="connsiteY3" fmla="*/ 4379386 h 6949440"/>
              <a:gd name="connsiteX4" fmla="*/ 3221424 w 3942149"/>
              <a:gd name="connsiteY4" fmla="*/ 6852362 h 6949440"/>
              <a:gd name="connsiteX5" fmla="*/ 3219153 w 3942149"/>
              <a:gd name="connsiteY5" fmla="*/ 6858000 h 6949440"/>
              <a:gd name="connsiteX6" fmla="*/ 0 w 3942149"/>
              <a:gd name="connsiteY6" fmla="*/ 6949440 h 6949440"/>
              <a:gd name="connsiteX0" fmla="*/ 0 w 2154655"/>
              <a:gd name="connsiteY0" fmla="*/ 0 h 6858000"/>
              <a:gd name="connsiteX1" fmla="*/ 3379 w 2154655"/>
              <a:gd name="connsiteY1" fmla="*/ 2021 h 6858000"/>
              <a:gd name="connsiteX2" fmla="*/ 1596437 w 2154655"/>
              <a:gd name="connsiteY2" fmla="*/ 1517967 h 6858000"/>
              <a:gd name="connsiteX3" fmla="*/ 2097043 w 2154655"/>
              <a:gd name="connsiteY3" fmla="*/ 4379386 h 6858000"/>
              <a:gd name="connsiteX4" fmla="*/ 1433930 w 2154655"/>
              <a:gd name="connsiteY4" fmla="*/ 6852362 h 6858000"/>
              <a:gd name="connsiteX5" fmla="*/ 1431659 w 2154655"/>
              <a:gd name="connsiteY5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154655" h="6858000">
                <a:moveTo>
                  <a:pt x="0" y="0"/>
                </a:moveTo>
                <a:lnTo>
                  <a:pt x="3379" y="2021"/>
                </a:lnTo>
                <a:cubicBezTo>
                  <a:pt x="667061" y="423753"/>
                  <a:pt x="1239365" y="963389"/>
                  <a:pt x="1596437" y="1517967"/>
                </a:cubicBezTo>
                <a:cubicBezTo>
                  <a:pt x="2133142" y="2350886"/>
                  <a:pt x="2239839" y="3395752"/>
                  <a:pt x="2097043" y="4379386"/>
                </a:cubicBezTo>
                <a:cubicBezTo>
                  <a:pt x="2032295" y="4824358"/>
                  <a:pt x="1812506" y="5869368"/>
                  <a:pt x="1433930" y="6852362"/>
                </a:cubicBezTo>
                <a:lnTo>
                  <a:pt x="1431659" y="6858000"/>
                </a:lnTo>
              </a:path>
            </a:pathLst>
          </a:custGeom>
          <a:noFill/>
          <a:ln w="19050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Avenir Next LT Pro Light"/>
            </a:endParaRPr>
          </a:p>
        </p:txBody>
      </p:sp>
      <p:sp>
        <p:nvSpPr>
          <p:cNvPr id="3" name="Sottotitolo 2">
            <a:extLst>
              <a:ext uri="{FF2B5EF4-FFF2-40B4-BE49-F238E27FC236}">
                <a16:creationId xmlns:a16="http://schemas.microsoft.com/office/drawing/2014/main" id="{4CF8C8A4-A08C-4C8F-A844-23FF8E59E9A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62000" y="4571999"/>
            <a:ext cx="4572000" cy="1524000"/>
          </a:xfrm>
        </p:spPr>
        <p:txBody>
          <a:bodyPr anchor="b">
            <a:normAutofit/>
          </a:bodyPr>
          <a:lstStyle/>
          <a:p>
            <a:r>
              <a:rPr lang="it-IT" dirty="0"/>
              <a:t>Mario Agostinelli Firenze 13/9/21</a:t>
            </a:r>
          </a:p>
        </p:txBody>
      </p:sp>
      <p:sp>
        <p:nvSpPr>
          <p:cNvPr id="2" name="Titolo 1">
            <a:extLst>
              <a:ext uri="{FF2B5EF4-FFF2-40B4-BE49-F238E27FC236}">
                <a16:creationId xmlns:a16="http://schemas.microsoft.com/office/drawing/2014/main" id="{4F3B19C3-8B6F-4D00-A566-D872541D24A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62000" y="2299787"/>
            <a:ext cx="4572000" cy="2286000"/>
          </a:xfrm>
        </p:spPr>
        <p:txBody>
          <a:bodyPr>
            <a:normAutofit/>
          </a:bodyPr>
          <a:lstStyle/>
          <a:p>
            <a:pPr algn="l">
              <a:spcAft>
                <a:spcPts val="800"/>
              </a:spcAft>
            </a:pPr>
            <a:r>
              <a:rPr lang="it-IT" sz="2100" i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Cambiare rotta: ridefinire il rapporto fra uomo e natura, fra attività produttive e ambiente, fra produzione e equa distribuzione delle ricchezze della terra per il bene comune della terra e dell’umanità</a:t>
            </a:r>
            <a:br>
              <a:rPr lang="it-IT" sz="21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endParaRPr lang="it-IT" sz="2100" dirty="0"/>
          </a:p>
        </p:txBody>
      </p:sp>
    </p:spTree>
    <p:extLst>
      <p:ext uri="{BB962C8B-B14F-4D97-AF65-F5344CB8AC3E}">
        <p14:creationId xmlns:p14="http://schemas.microsoft.com/office/powerpoint/2010/main" val="10021721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iterate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7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1F54EAA3-6606-4A90-83B6-B6470A989A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4662" y="130233"/>
            <a:ext cx="10668000" cy="1524000"/>
          </a:xfrm>
        </p:spPr>
        <p:txBody>
          <a:bodyPr>
            <a:normAutofit/>
          </a:bodyPr>
          <a:lstStyle/>
          <a:p>
            <a:pPr algn="ctr"/>
            <a:r>
              <a:rPr lang="it-IT" sz="5400" dirty="0"/>
              <a:t>ANTROPOCENE QUI ED ORA</a:t>
            </a:r>
          </a:p>
        </p:txBody>
      </p:sp>
      <p:pic>
        <p:nvPicPr>
          <p:cNvPr id="4" name="Foto Laudato Si' Conferenza Stampa">
            <a:hlinkClick r:id="" action="ppaction://media"/>
            <a:extLst>
              <a:ext uri="{FF2B5EF4-FFF2-40B4-BE49-F238E27FC236}">
                <a16:creationId xmlns:a16="http://schemas.microsoft.com/office/drawing/2014/main" id="{0D8D74AF-76F9-4A53-BEE0-D716BA0DD06E}"/>
              </a:ext>
            </a:extLst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862050" y="1654233"/>
            <a:ext cx="8751281" cy="4922085"/>
          </a:xfrm>
        </p:spPr>
      </p:pic>
    </p:spTree>
    <p:extLst>
      <p:ext uri="{BB962C8B-B14F-4D97-AF65-F5344CB8AC3E}">
        <p14:creationId xmlns:p14="http://schemas.microsoft.com/office/powerpoint/2010/main" val="18305999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9584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AF5014CD-C543-4E54-954F-321A71F50AB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6585" y="84210"/>
            <a:ext cx="10668000" cy="1524000"/>
          </a:xfrm>
        </p:spPr>
        <p:txBody>
          <a:bodyPr>
            <a:normAutofit/>
          </a:bodyPr>
          <a:lstStyle/>
          <a:p>
            <a:pPr algn="ctr"/>
            <a:r>
              <a:rPr lang="it-IT" sz="4000" dirty="0"/>
              <a:t>CONOSCENZA ED EDUCAZIONE: UN SALTO </a:t>
            </a:r>
          </a:p>
        </p:txBody>
      </p:sp>
      <p:pic>
        <p:nvPicPr>
          <p:cNvPr id="4" name="Segnaposto contenuto 3">
            <a:extLst>
              <a:ext uri="{FF2B5EF4-FFF2-40B4-BE49-F238E27FC236}">
                <a16:creationId xmlns:a16="http://schemas.microsoft.com/office/drawing/2014/main" id="{34AC26CF-8591-4F69-818B-4769381D2A3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14032" y="4662725"/>
            <a:ext cx="2847975" cy="1609725"/>
          </a:xfrm>
          <a:prstGeom prst="rect">
            <a:avLst/>
          </a:prstGeom>
        </p:spPr>
      </p:pic>
      <p:pic>
        <p:nvPicPr>
          <p:cNvPr id="5" name="Immagine 4">
            <a:extLst>
              <a:ext uri="{FF2B5EF4-FFF2-40B4-BE49-F238E27FC236}">
                <a16:creationId xmlns:a16="http://schemas.microsoft.com/office/drawing/2014/main" id="{650E0722-79B1-4D61-A697-0489FB82889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66892" y="2102242"/>
            <a:ext cx="2857500" cy="1600200"/>
          </a:xfrm>
          <a:prstGeom prst="rect">
            <a:avLst/>
          </a:prstGeom>
        </p:spPr>
      </p:pic>
      <p:pic>
        <p:nvPicPr>
          <p:cNvPr id="6" name="Immagine 5">
            <a:extLst>
              <a:ext uri="{FF2B5EF4-FFF2-40B4-BE49-F238E27FC236}">
                <a16:creationId xmlns:a16="http://schemas.microsoft.com/office/drawing/2014/main" id="{2904DC5B-5FA3-43E1-AA46-7F8E0B8E52B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6000" y="4572001"/>
            <a:ext cx="2336472" cy="1870705"/>
          </a:xfrm>
          <a:prstGeom prst="rect">
            <a:avLst/>
          </a:prstGeom>
        </p:spPr>
      </p:pic>
      <p:pic>
        <p:nvPicPr>
          <p:cNvPr id="7" name="Immagine 6">
            <a:extLst>
              <a:ext uri="{FF2B5EF4-FFF2-40B4-BE49-F238E27FC236}">
                <a16:creationId xmlns:a16="http://schemas.microsoft.com/office/drawing/2014/main" id="{ADAA87AB-49E1-41B2-A543-F84DB66A37F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40426" y="2124000"/>
            <a:ext cx="3248092" cy="2101706"/>
          </a:xfrm>
          <a:prstGeom prst="rect">
            <a:avLst/>
          </a:prstGeom>
        </p:spPr>
      </p:pic>
      <p:pic>
        <p:nvPicPr>
          <p:cNvPr id="8" name="Immagine 7">
            <a:extLst>
              <a:ext uri="{FF2B5EF4-FFF2-40B4-BE49-F238E27FC236}">
                <a16:creationId xmlns:a16="http://schemas.microsoft.com/office/drawing/2014/main" id="{B6FC284D-A5C8-4005-9189-C41297B2B019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598646" y="4690506"/>
            <a:ext cx="2072216" cy="1554162"/>
          </a:xfrm>
          <a:prstGeom prst="rect">
            <a:avLst/>
          </a:prstGeom>
        </p:spPr>
      </p:pic>
      <p:pic>
        <p:nvPicPr>
          <p:cNvPr id="11" name="Immagine 10">
            <a:extLst>
              <a:ext uri="{FF2B5EF4-FFF2-40B4-BE49-F238E27FC236}">
                <a16:creationId xmlns:a16="http://schemas.microsoft.com/office/drawing/2014/main" id="{179A40C1-2D49-48F4-8777-F257C0BC2F3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264236" y="1884418"/>
            <a:ext cx="4505608" cy="2252804"/>
          </a:xfrm>
          <a:prstGeom prst="rect">
            <a:avLst/>
          </a:prstGeom>
        </p:spPr>
      </p:pic>
      <p:pic>
        <p:nvPicPr>
          <p:cNvPr id="12" name="Immagine 11">
            <a:extLst>
              <a:ext uri="{FF2B5EF4-FFF2-40B4-BE49-F238E27FC236}">
                <a16:creationId xmlns:a16="http://schemas.microsoft.com/office/drawing/2014/main" id="{DE543238-0A0D-443D-AF18-B7FCB99E76C6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9100008" y="4498395"/>
            <a:ext cx="2438400" cy="18764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957705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987A0FBA-CC04-4256-A8EB-BB3C543E989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3D065C6D-EB42-400B-99C4-D0ACE936F6C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13174" y="0"/>
            <a:ext cx="5578824" cy="6028256"/>
          </a:xfrm>
          <a:custGeom>
            <a:avLst/>
            <a:gdLst>
              <a:gd name="connsiteX0" fmla="*/ 1681218 w 5578824"/>
              <a:gd name="connsiteY0" fmla="*/ 0 h 6028256"/>
              <a:gd name="connsiteX1" fmla="*/ 5578824 w 5578824"/>
              <a:gd name="connsiteY1" fmla="*/ 0 h 6028256"/>
              <a:gd name="connsiteX2" fmla="*/ 5578824 w 5578824"/>
              <a:gd name="connsiteY2" fmla="*/ 5760161 h 6028256"/>
              <a:gd name="connsiteX3" fmla="*/ 5441231 w 5578824"/>
              <a:gd name="connsiteY3" fmla="*/ 5804042 h 6028256"/>
              <a:gd name="connsiteX4" fmla="*/ 4253224 w 5578824"/>
              <a:gd name="connsiteY4" fmla="*/ 5980388 h 6028256"/>
              <a:gd name="connsiteX5" fmla="*/ 837278 w 5578824"/>
              <a:gd name="connsiteY5" fmla="*/ 4877588 h 6028256"/>
              <a:gd name="connsiteX6" fmla="*/ 109626 w 5578824"/>
              <a:gd name="connsiteY6" fmla="*/ 3329255 h 6028256"/>
              <a:gd name="connsiteX7" fmla="*/ 156962 w 5578824"/>
              <a:gd name="connsiteY7" fmla="*/ 1773839 h 6028256"/>
              <a:gd name="connsiteX8" fmla="*/ 904890 w 5578824"/>
              <a:gd name="connsiteY8" fmla="*/ 738354 h 6028256"/>
              <a:gd name="connsiteX9" fmla="*/ 1304592 w 5578824"/>
              <a:gd name="connsiteY9" fmla="*/ 360545 h 60282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5578824" h="6028256">
                <a:moveTo>
                  <a:pt x="1681218" y="0"/>
                </a:moveTo>
                <a:lnTo>
                  <a:pt x="5578824" y="0"/>
                </a:lnTo>
                <a:lnTo>
                  <a:pt x="5578824" y="5760161"/>
                </a:lnTo>
                <a:lnTo>
                  <a:pt x="5441231" y="5804042"/>
                </a:lnTo>
                <a:cubicBezTo>
                  <a:pt x="5079089" y="5907589"/>
                  <a:pt x="4674877" y="5944442"/>
                  <a:pt x="4253224" y="5980388"/>
                </a:cubicBezTo>
                <a:cubicBezTo>
                  <a:pt x="2813852" y="6102970"/>
                  <a:pt x="1551586" y="6071494"/>
                  <a:pt x="837278" y="4877588"/>
                </a:cubicBezTo>
                <a:cubicBezTo>
                  <a:pt x="529862" y="4363935"/>
                  <a:pt x="255162" y="3847185"/>
                  <a:pt x="109626" y="3329255"/>
                </a:cubicBezTo>
                <a:cubicBezTo>
                  <a:pt x="-35907" y="2811325"/>
                  <a:pt x="-52277" y="2292214"/>
                  <a:pt x="156962" y="1773839"/>
                </a:cubicBezTo>
                <a:cubicBezTo>
                  <a:pt x="296494" y="1428108"/>
                  <a:pt x="536161" y="1082881"/>
                  <a:pt x="904890" y="738354"/>
                </a:cubicBezTo>
                <a:cubicBezTo>
                  <a:pt x="1036690" y="615181"/>
                  <a:pt x="1169968" y="488910"/>
                  <a:pt x="1304592" y="36054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5" name="Freeform: Shape 14">
            <a:extLst>
              <a:ext uri="{FF2B5EF4-FFF2-40B4-BE49-F238E27FC236}">
                <a16:creationId xmlns:a16="http://schemas.microsoft.com/office/drawing/2014/main" id="{3362A0EA-3E81-4464-94B8-70BE5870EDC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6487883" y="0"/>
            <a:ext cx="5704117" cy="6096000"/>
          </a:xfrm>
          <a:custGeom>
            <a:avLst/>
            <a:gdLst>
              <a:gd name="connsiteX0" fmla="*/ 0 w 5704117"/>
              <a:gd name="connsiteY0" fmla="*/ 0 h 6096000"/>
              <a:gd name="connsiteX1" fmla="*/ 4562795 w 5704117"/>
              <a:gd name="connsiteY1" fmla="*/ 0 h 6096000"/>
              <a:gd name="connsiteX2" fmla="*/ 4721192 w 5704117"/>
              <a:gd name="connsiteY2" fmla="*/ 133595 h 6096000"/>
              <a:gd name="connsiteX3" fmla="*/ 5467522 w 5704117"/>
              <a:gd name="connsiteY3" fmla="*/ 1054328 h 6096000"/>
              <a:gd name="connsiteX4" fmla="*/ 5538873 w 5704117"/>
              <a:gd name="connsiteY4" fmla="*/ 2897564 h 6096000"/>
              <a:gd name="connsiteX5" fmla="*/ 4442050 w 5704117"/>
              <a:gd name="connsiteY5" fmla="*/ 4732407 h 6096000"/>
              <a:gd name="connsiteX6" fmla="*/ 93046 w 5704117"/>
              <a:gd name="connsiteY6" fmla="*/ 6082857 h 6096000"/>
              <a:gd name="connsiteX7" fmla="*/ 0 w 5704117"/>
              <a:gd name="connsiteY7" fmla="*/ 6078450 h 6096000"/>
              <a:gd name="connsiteX0" fmla="*/ 4562795 w 5704117"/>
              <a:gd name="connsiteY0" fmla="*/ 0 h 6096000"/>
              <a:gd name="connsiteX1" fmla="*/ 4721192 w 5704117"/>
              <a:gd name="connsiteY1" fmla="*/ 133595 h 6096000"/>
              <a:gd name="connsiteX2" fmla="*/ 5467522 w 5704117"/>
              <a:gd name="connsiteY2" fmla="*/ 1054328 h 6096000"/>
              <a:gd name="connsiteX3" fmla="*/ 5538873 w 5704117"/>
              <a:gd name="connsiteY3" fmla="*/ 2897564 h 6096000"/>
              <a:gd name="connsiteX4" fmla="*/ 4442050 w 5704117"/>
              <a:gd name="connsiteY4" fmla="*/ 4732407 h 6096000"/>
              <a:gd name="connsiteX5" fmla="*/ 93046 w 5704117"/>
              <a:gd name="connsiteY5" fmla="*/ 6082857 h 6096000"/>
              <a:gd name="connsiteX6" fmla="*/ 0 w 5704117"/>
              <a:gd name="connsiteY6" fmla="*/ 6078450 h 6096000"/>
              <a:gd name="connsiteX7" fmla="*/ 91440 w 5704117"/>
              <a:gd name="connsiteY7" fmla="*/ 91440 h 6096000"/>
              <a:gd name="connsiteX0" fmla="*/ 4562795 w 5704117"/>
              <a:gd name="connsiteY0" fmla="*/ 0 h 6096000"/>
              <a:gd name="connsiteX1" fmla="*/ 4721192 w 5704117"/>
              <a:gd name="connsiteY1" fmla="*/ 133595 h 6096000"/>
              <a:gd name="connsiteX2" fmla="*/ 5467522 w 5704117"/>
              <a:gd name="connsiteY2" fmla="*/ 1054328 h 6096000"/>
              <a:gd name="connsiteX3" fmla="*/ 5538873 w 5704117"/>
              <a:gd name="connsiteY3" fmla="*/ 2897564 h 6096000"/>
              <a:gd name="connsiteX4" fmla="*/ 4442050 w 5704117"/>
              <a:gd name="connsiteY4" fmla="*/ 4732407 h 6096000"/>
              <a:gd name="connsiteX5" fmla="*/ 93046 w 5704117"/>
              <a:gd name="connsiteY5" fmla="*/ 6082857 h 6096000"/>
              <a:gd name="connsiteX6" fmla="*/ 0 w 5704117"/>
              <a:gd name="connsiteY6" fmla="*/ 6078450 h 6096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704117" h="6096000">
                <a:moveTo>
                  <a:pt x="4562795" y="0"/>
                </a:moveTo>
                <a:lnTo>
                  <a:pt x="4721192" y="133595"/>
                </a:lnTo>
                <a:cubicBezTo>
                  <a:pt x="5067135" y="440105"/>
                  <a:pt x="5309779" y="747048"/>
                  <a:pt x="5467522" y="1054328"/>
                </a:cubicBezTo>
                <a:cubicBezTo>
                  <a:pt x="5782917" y="1668625"/>
                  <a:pt x="5758242" y="2283795"/>
                  <a:pt x="5538873" y="2897564"/>
                </a:cubicBezTo>
                <a:cubicBezTo>
                  <a:pt x="5319500" y="3511334"/>
                  <a:pt x="4905433" y="4123706"/>
                  <a:pt x="4442050" y="4732407"/>
                </a:cubicBezTo>
                <a:cubicBezTo>
                  <a:pt x="3499930" y="5970384"/>
                  <a:pt x="1925433" y="6153690"/>
                  <a:pt x="93046" y="6082857"/>
                </a:cubicBezTo>
                <a:lnTo>
                  <a:pt x="0" y="6078450"/>
                </a:lnTo>
              </a:path>
            </a:pathLst>
          </a:custGeom>
          <a:noFill/>
          <a:ln w="19050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>
              <a:solidFill>
                <a:prstClr val="white"/>
              </a:solidFill>
              <a:latin typeface="Avenir Next LT Pro Light"/>
            </a:endParaRPr>
          </a:p>
        </p:txBody>
      </p:sp>
      <p:pic>
        <p:nvPicPr>
          <p:cNvPr id="5" name="Segnaposto contenuto 4">
            <a:extLst>
              <a:ext uri="{FF2B5EF4-FFF2-40B4-BE49-F238E27FC236}">
                <a16:creationId xmlns:a16="http://schemas.microsoft.com/office/drawing/2014/main" id="{874AEDA9-BC73-4C53-B8D4-A3B486A9A67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664055" y="2477875"/>
            <a:ext cx="3529890" cy="3426249"/>
          </a:xfrm>
          <a:prstGeom prst="rect">
            <a:avLst/>
          </a:prstGeom>
        </p:spPr>
      </p:pic>
      <p:sp>
        <p:nvSpPr>
          <p:cNvPr id="2" name="Titolo 1">
            <a:extLst>
              <a:ext uri="{FF2B5EF4-FFF2-40B4-BE49-F238E27FC236}">
                <a16:creationId xmlns:a16="http://schemas.microsoft.com/office/drawing/2014/main" id="{C347F0BC-C8B4-4BA8-AAFC-A82FAD5BB3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762000"/>
            <a:ext cx="5334000" cy="1524000"/>
          </a:xfrm>
        </p:spPr>
        <p:txBody>
          <a:bodyPr>
            <a:normAutofit/>
          </a:bodyPr>
          <a:lstStyle/>
          <a:p>
            <a:r>
              <a:rPr lang="it-IT" sz="3200"/>
              <a:t>UOMO E NATURA</a:t>
            </a:r>
          </a:p>
        </p:txBody>
      </p:sp>
      <p:pic>
        <p:nvPicPr>
          <p:cNvPr id="4" name="Segnaposto contenuto 3">
            <a:extLst>
              <a:ext uri="{FF2B5EF4-FFF2-40B4-BE49-F238E27FC236}">
                <a16:creationId xmlns:a16="http://schemas.microsoft.com/office/drawing/2014/main" id="{05CE40C8-946E-4233-B6C0-72F8A488597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58000" y="1204912"/>
            <a:ext cx="5334000" cy="4467225"/>
          </a:xfrm>
          <a:prstGeom prst="rect">
            <a:avLst/>
          </a:prstGeom>
        </p:spPr>
      </p:pic>
      <p:sp>
        <p:nvSpPr>
          <p:cNvPr id="6" name="CasellaDiTesto 5">
            <a:extLst>
              <a:ext uri="{FF2B5EF4-FFF2-40B4-BE49-F238E27FC236}">
                <a16:creationId xmlns:a16="http://schemas.microsoft.com/office/drawing/2014/main" id="{EA21F40F-EB13-4B71-BF96-3D4038F9BBE8}"/>
              </a:ext>
            </a:extLst>
          </p:cNvPr>
          <p:cNvSpPr txBox="1"/>
          <p:nvPr/>
        </p:nvSpPr>
        <p:spPr>
          <a:xfrm>
            <a:off x="3775295" y="5964709"/>
            <a:ext cx="492090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/>
              <a:t>VI RAPPORTO IPCC  IMPROBABILE &lt; 1,5 °C</a:t>
            </a:r>
          </a:p>
        </p:txBody>
      </p:sp>
    </p:spTree>
    <p:extLst>
      <p:ext uri="{BB962C8B-B14F-4D97-AF65-F5344CB8AC3E}">
        <p14:creationId xmlns:p14="http://schemas.microsoft.com/office/powerpoint/2010/main" val="291647159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3" name="Rectangle 8">
            <a:extLst>
              <a:ext uri="{FF2B5EF4-FFF2-40B4-BE49-F238E27FC236}">
                <a16:creationId xmlns:a16="http://schemas.microsoft.com/office/drawing/2014/main" id="{987A0FBA-CC04-4256-A8EB-BB3C543E989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4" name="Picture 4" descr="Fumo che esce da una centrale elettrica">
            <a:extLst>
              <a:ext uri="{FF2B5EF4-FFF2-40B4-BE49-F238E27FC236}">
                <a16:creationId xmlns:a16="http://schemas.microsoft.com/office/drawing/2014/main" id="{09C80559-2826-4FCA-B640-29286A09F9E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4593" r="3634" b="1"/>
          <a:stretch/>
        </p:blipFill>
        <p:spPr>
          <a:xfrm>
            <a:off x="6613174" y="10"/>
            <a:ext cx="5578824" cy="6028246"/>
          </a:xfrm>
          <a:custGeom>
            <a:avLst/>
            <a:gdLst/>
            <a:ahLst/>
            <a:cxnLst/>
            <a:rect l="l" t="t" r="r" b="b"/>
            <a:pathLst>
              <a:path w="5578824" h="6028256">
                <a:moveTo>
                  <a:pt x="1681218" y="0"/>
                </a:moveTo>
                <a:lnTo>
                  <a:pt x="5578824" y="0"/>
                </a:lnTo>
                <a:lnTo>
                  <a:pt x="5578824" y="5760161"/>
                </a:lnTo>
                <a:lnTo>
                  <a:pt x="5441231" y="5804042"/>
                </a:lnTo>
                <a:cubicBezTo>
                  <a:pt x="5079089" y="5907589"/>
                  <a:pt x="4674877" y="5944442"/>
                  <a:pt x="4253224" y="5980388"/>
                </a:cubicBezTo>
                <a:cubicBezTo>
                  <a:pt x="2813852" y="6102970"/>
                  <a:pt x="1551586" y="6071494"/>
                  <a:pt x="837278" y="4877588"/>
                </a:cubicBezTo>
                <a:cubicBezTo>
                  <a:pt x="529862" y="4363935"/>
                  <a:pt x="255162" y="3847185"/>
                  <a:pt x="109626" y="3329255"/>
                </a:cubicBezTo>
                <a:cubicBezTo>
                  <a:pt x="-35907" y="2811325"/>
                  <a:pt x="-52277" y="2292214"/>
                  <a:pt x="156962" y="1773839"/>
                </a:cubicBezTo>
                <a:cubicBezTo>
                  <a:pt x="296494" y="1428108"/>
                  <a:pt x="536161" y="1082881"/>
                  <a:pt x="904890" y="738354"/>
                </a:cubicBezTo>
                <a:cubicBezTo>
                  <a:pt x="1036690" y="615181"/>
                  <a:pt x="1169968" y="488910"/>
                  <a:pt x="1304592" y="360545"/>
                </a:cubicBezTo>
                <a:close/>
              </a:path>
            </a:pathLst>
          </a:custGeom>
        </p:spPr>
      </p:pic>
      <p:sp>
        <p:nvSpPr>
          <p:cNvPr id="15" name="Freeform: Shape 10">
            <a:extLst>
              <a:ext uri="{FF2B5EF4-FFF2-40B4-BE49-F238E27FC236}">
                <a16:creationId xmlns:a16="http://schemas.microsoft.com/office/drawing/2014/main" id="{3362A0EA-3E81-4464-94B8-70BE5870EDC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6487883" y="0"/>
            <a:ext cx="5704117" cy="6096000"/>
          </a:xfrm>
          <a:custGeom>
            <a:avLst/>
            <a:gdLst>
              <a:gd name="connsiteX0" fmla="*/ 0 w 5704117"/>
              <a:gd name="connsiteY0" fmla="*/ 0 h 6096000"/>
              <a:gd name="connsiteX1" fmla="*/ 4562795 w 5704117"/>
              <a:gd name="connsiteY1" fmla="*/ 0 h 6096000"/>
              <a:gd name="connsiteX2" fmla="*/ 4721192 w 5704117"/>
              <a:gd name="connsiteY2" fmla="*/ 133595 h 6096000"/>
              <a:gd name="connsiteX3" fmla="*/ 5467522 w 5704117"/>
              <a:gd name="connsiteY3" fmla="*/ 1054328 h 6096000"/>
              <a:gd name="connsiteX4" fmla="*/ 5538873 w 5704117"/>
              <a:gd name="connsiteY4" fmla="*/ 2897564 h 6096000"/>
              <a:gd name="connsiteX5" fmla="*/ 4442050 w 5704117"/>
              <a:gd name="connsiteY5" fmla="*/ 4732407 h 6096000"/>
              <a:gd name="connsiteX6" fmla="*/ 93046 w 5704117"/>
              <a:gd name="connsiteY6" fmla="*/ 6082857 h 6096000"/>
              <a:gd name="connsiteX7" fmla="*/ 0 w 5704117"/>
              <a:gd name="connsiteY7" fmla="*/ 6078450 h 6096000"/>
              <a:gd name="connsiteX0" fmla="*/ 4562795 w 5704117"/>
              <a:gd name="connsiteY0" fmla="*/ 0 h 6096000"/>
              <a:gd name="connsiteX1" fmla="*/ 4721192 w 5704117"/>
              <a:gd name="connsiteY1" fmla="*/ 133595 h 6096000"/>
              <a:gd name="connsiteX2" fmla="*/ 5467522 w 5704117"/>
              <a:gd name="connsiteY2" fmla="*/ 1054328 h 6096000"/>
              <a:gd name="connsiteX3" fmla="*/ 5538873 w 5704117"/>
              <a:gd name="connsiteY3" fmla="*/ 2897564 h 6096000"/>
              <a:gd name="connsiteX4" fmla="*/ 4442050 w 5704117"/>
              <a:gd name="connsiteY4" fmla="*/ 4732407 h 6096000"/>
              <a:gd name="connsiteX5" fmla="*/ 93046 w 5704117"/>
              <a:gd name="connsiteY5" fmla="*/ 6082857 h 6096000"/>
              <a:gd name="connsiteX6" fmla="*/ 0 w 5704117"/>
              <a:gd name="connsiteY6" fmla="*/ 6078450 h 6096000"/>
              <a:gd name="connsiteX7" fmla="*/ 91440 w 5704117"/>
              <a:gd name="connsiteY7" fmla="*/ 91440 h 6096000"/>
              <a:gd name="connsiteX0" fmla="*/ 4562795 w 5704117"/>
              <a:gd name="connsiteY0" fmla="*/ 0 h 6096000"/>
              <a:gd name="connsiteX1" fmla="*/ 4721192 w 5704117"/>
              <a:gd name="connsiteY1" fmla="*/ 133595 h 6096000"/>
              <a:gd name="connsiteX2" fmla="*/ 5467522 w 5704117"/>
              <a:gd name="connsiteY2" fmla="*/ 1054328 h 6096000"/>
              <a:gd name="connsiteX3" fmla="*/ 5538873 w 5704117"/>
              <a:gd name="connsiteY3" fmla="*/ 2897564 h 6096000"/>
              <a:gd name="connsiteX4" fmla="*/ 4442050 w 5704117"/>
              <a:gd name="connsiteY4" fmla="*/ 4732407 h 6096000"/>
              <a:gd name="connsiteX5" fmla="*/ 93046 w 5704117"/>
              <a:gd name="connsiteY5" fmla="*/ 6082857 h 6096000"/>
              <a:gd name="connsiteX6" fmla="*/ 0 w 5704117"/>
              <a:gd name="connsiteY6" fmla="*/ 6078450 h 6096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704117" h="6096000">
                <a:moveTo>
                  <a:pt x="4562795" y="0"/>
                </a:moveTo>
                <a:lnTo>
                  <a:pt x="4721192" y="133595"/>
                </a:lnTo>
                <a:cubicBezTo>
                  <a:pt x="5067135" y="440105"/>
                  <a:pt x="5309779" y="747048"/>
                  <a:pt x="5467522" y="1054328"/>
                </a:cubicBezTo>
                <a:cubicBezTo>
                  <a:pt x="5782917" y="1668625"/>
                  <a:pt x="5758242" y="2283795"/>
                  <a:pt x="5538873" y="2897564"/>
                </a:cubicBezTo>
                <a:cubicBezTo>
                  <a:pt x="5319500" y="3511334"/>
                  <a:pt x="4905433" y="4123706"/>
                  <a:pt x="4442050" y="4732407"/>
                </a:cubicBezTo>
                <a:cubicBezTo>
                  <a:pt x="3499930" y="5970384"/>
                  <a:pt x="1925433" y="6153690"/>
                  <a:pt x="93046" y="6082857"/>
                </a:cubicBezTo>
                <a:lnTo>
                  <a:pt x="0" y="6078450"/>
                </a:lnTo>
              </a:path>
            </a:pathLst>
          </a:custGeom>
          <a:noFill/>
          <a:ln w="19050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>
              <a:solidFill>
                <a:prstClr val="white"/>
              </a:solidFill>
              <a:latin typeface="Avenir Next LT Pro Light"/>
            </a:endParaRPr>
          </a:p>
        </p:txBody>
      </p:sp>
      <p:sp>
        <p:nvSpPr>
          <p:cNvPr id="3" name="Segnaposto contenuto 2">
            <a:extLst>
              <a:ext uri="{FF2B5EF4-FFF2-40B4-BE49-F238E27FC236}">
                <a16:creationId xmlns:a16="http://schemas.microsoft.com/office/drawing/2014/main" id="{CDA11FBF-3EAB-4BDB-B9E8-C8F932F22DA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2896" y="1282574"/>
            <a:ext cx="6019046" cy="5413972"/>
          </a:xfrm>
        </p:spPr>
        <p:txBody>
          <a:bodyPr>
            <a:normAutofit fontScale="47500" lnSpcReduction="20000"/>
          </a:bodyPr>
          <a:lstStyle/>
          <a:p>
            <a:r>
              <a:rPr lang="it-IT" sz="2900" dirty="0"/>
              <a:t>SIAMO DI FRONTE AD UNA TRANSIZIONE INDUSTRIALE </a:t>
            </a:r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(VERSO L’ECONOMIA «LOW-CARBON») </a:t>
            </a:r>
            <a:r>
              <a:rPr lang="it-IT" sz="2900" dirty="0"/>
              <a:t>DI PORTATA STORICA CHE,  NELL’ATTUALE CRISI ECONOMICA, HA GIÀ  DIMOSTRATO DI OFFRIRE UNA STRAORDINARIA OPPORTUNITÀ DI SVILUPPO ECONOMICO E DI RILANCIO OCCUPAZIONALE</a:t>
            </a:r>
          </a:p>
          <a:p>
            <a:r>
              <a:rPr lang="it-IT" sz="2900" dirty="0"/>
              <a:t>TUTTAVIA </a:t>
            </a:r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LA POLITICA </a:t>
            </a:r>
            <a:r>
              <a:rPr lang="it-IT" sz="2900" dirty="0"/>
              <a:t>NON COGLIE QUESTA OPPORTUNITÀ (NEMMENO NEL PNRR)</a:t>
            </a:r>
          </a:p>
          <a:p>
            <a:r>
              <a:rPr lang="it-IT" sz="2900" dirty="0"/>
              <a:t>COSA MANCA:</a:t>
            </a:r>
          </a:p>
          <a:p>
            <a:r>
              <a:rPr lang="it-IT" sz="2900" dirty="0"/>
              <a:t>VISIONE STRATEGICA  /  VOLONTÀ POLITICA </a:t>
            </a:r>
          </a:p>
          <a:p>
            <a:r>
              <a:rPr lang="it-IT" sz="2900" dirty="0"/>
              <a:t>CAPACITÀ DI </a:t>
            </a:r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«FARE SISTEMA» FRA POLITICA, INDUSTRIA, SERVIZI, SISTEMA EDUCATIVO</a:t>
            </a:r>
          </a:p>
          <a:p>
            <a:r>
              <a:rPr lang="it-IT" sz="2900" dirty="0"/>
              <a:t>CAPACITA’ DI ANDARE </a:t>
            </a:r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OLTRE LA CULTURA DELLE FONTI FOSSILI</a:t>
            </a:r>
          </a:p>
          <a:p>
            <a:r>
              <a:rPr lang="it-IT" sz="2900" dirty="0"/>
              <a:t>PIANO ENERGETICO NAZIONALE CHE SI INSERISCE NEGLI </a:t>
            </a:r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OBBIETTIVI EUROPEI 55% </a:t>
            </a:r>
          </a:p>
          <a:p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DECISIVI I PROSSIMI CINQUE ANNI</a:t>
            </a:r>
          </a:p>
          <a:p>
            <a:r>
              <a:rPr lang="it-IT" sz="2900" dirty="0"/>
              <a:t>CREAZIONE SISTEMA EBERGETICO </a:t>
            </a:r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DECENTRATO e RINNOVABILI</a:t>
            </a:r>
          </a:p>
          <a:p>
            <a:r>
              <a:rPr lang="it-IT" sz="2900" dirty="0">
                <a:solidFill>
                  <a:srgbClr val="FFC000">
                    <a:alpha val="70000"/>
                  </a:srgbClr>
                </a:solidFill>
              </a:rPr>
              <a:t>CAMBIAMENTO RADICALE STILI DI VITA (CONSUMI, RICICLO)</a:t>
            </a:r>
          </a:p>
          <a:p>
            <a:endParaRPr lang="it-IT" sz="2400" dirty="0"/>
          </a:p>
        </p:txBody>
      </p:sp>
      <p:sp>
        <p:nvSpPr>
          <p:cNvPr id="2" name="Titolo 1">
            <a:extLst>
              <a:ext uri="{FF2B5EF4-FFF2-40B4-BE49-F238E27FC236}">
                <a16:creationId xmlns:a16="http://schemas.microsoft.com/office/drawing/2014/main" id="{24A2DD3F-608A-4855-BB6D-2864FC85CB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161454"/>
            <a:ext cx="5334000" cy="1524000"/>
          </a:xfrm>
        </p:spPr>
        <p:txBody>
          <a:bodyPr>
            <a:normAutofit/>
          </a:bodyPr>
          <a:lstStyle/>
          <a:p>
            <a:r>
              <a:rPr lang="it-IT" sz="3200" dirty="0"/>
              <a:t>PRODUZIONE E AMBIENTE</a:t>
            </a:r>
          </a:p>
        </p:txBody>
      </p:sp>
    </p:spTree>
    <p:extLst>
      <p:ext uri="{BB962C8B-B14F-4D97-AF65-F5344CB8AC3E}">
        <p14:creationId xmlns:p14="http://schemas.microsoft.com/office/powerpoint/2010/main" val="28322257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: Shape 8">
            <a:extLst>
              <a:ext uri="{FF2B5EF4-FFF2-40B4-BE49-F238E27FC236}">
                <a16:creationId xmlns:a16="http://schemas.microsoft.com/office/drawing/2014/main" id="{A6EF5A53-0A64-4CA5-B9C7-1CB97CB5CF1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157843" y="6244836"/>
            <a:ext cx="4034156" cy="613164"/>
          </a:xfrm>
          <a:custGeom>
            <a:avLst/>
            <a:gdLst>
              <a:gd name="connsiteX0" fmla="*/ 1479137 w 4034156"/>
              <a:gd name="connsiteY0" fmla="*/ 230 h 613164"/>
              <a:gd name="connsiteX1" fmla="*/ 3482844 w 4034156"/>
              <a:gd name="connsiteY1" fmla="*/ 298555 h 613164"/>
              <a:gd name="connsiteX2" fmla="*/ 3831590 w 4034156"/>
              <a:gd name="connsiteY2" fmla="*/ 425010 h 613164"/>
              <a:gd name="connsiteX3" fmla="*/ 4034156 w 4034156"/>
              <a:gd name="connsiteY3" fmla="*/ 494088 h 613164"/>
              <a:gd name="connsiteX4" fmla="*/ 4034156 w 4034156"/>
              <a:gd name="connsiteY4" fmla="*/ 613164 h 613164"/>
              <a:gd name="connsiteX5" fmla="*/ 0 w 4034156"/>
              <a:gd name="connsiteY5" fmla="*/ 613164 h 613164"/>
              <a:gd name="connsiteX6" fmla="*/ 54792 w 4034156"/>
              <a:gd name="connsiteY6" fmla="*/ 512415 h 613164"/>
              <a:gd name="connsiteX7" fmla="*/ 168327 w 4034156"/>
              <a:gd name="connsiteY7" fmla="*/ 366637 h 613164"/>
              <a:gd name="connsiteX8" fmla="*/ 1192562 w 4034156"/>
              <a:gd name="connsiteY8" fmla="*/ 1522 h 613164"/>
              <a:gd name="connsiteX9" fmla="*/ 1479137 w 4034156"/>
              <a:gd name="connsiteY9" fmla="*/ 230 h 6131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4034156" h="613164">
                <a:moveTo>
                  <a:pt x="1479137" y="230"/>
                </a:moveTo>
                <a:cubicBezTo>
                  <a:pt x="2152575" y="4287"/>
                  <a:pt x="2854487" y="63583"/>
                  <a:pt x="3482844" y="298555"/>
                </a:cubicBezTo>
                <a:cubicBezTo>
                  <a:pt x="3599338" y="342114"/>
                  <a:pt x="3715540" y="384216"/>
                  <a:pt x="3831590" y="425010"/>
                </a:cubicBezTo>
                <a:lnTo>
                  <a:pt x="4034156" y="494088"/>
                </a:lnTo>
                <a:lnTo>
                  <a:pt x="4034156" y="613164"/>
                </a:lnTo>
                <a:lnTo>
                  <a:pt x="0" y="613164"/>
                </a:lnTo>
                <a:lnTo>
                  <a:pt x="54792" y="512415"/>
                </a:lnTo>
                <a:cubicBezTo>
                  <a:pt x="88888" y="459433"/>
                  <a:pt x="126502" y="410480"/>
                  <a:pt x="168327" y="366637"/>
                </a:cubicBezTo>
                <a:cubicBezTo>
                  <a:pt x="428292" y="94062"/>
                  <a:pt x="821899" y="6565"/>
                  <a:pt x="1192562" y="1522"/>
                </a:cubicBezTo>
                <a:cubicBezTo>
                  <a:pt x="1287308" y="198"/>
                  <a:pt x="1382932" y="-349"/>
                  <a:pt x="1479137" y="230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5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venir Next LT Pro" panose="020B0504020202020204" pitchFamily="34" charset="0"/>
              <a:ea typeface="+mn-ea"/>
              <a:cs typeface="+mn-cs"/>
            </a:endParaRPr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34ABFBEA-4EB0-4D02-A2C0-1733CD3D6F1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688126"/>
            <a:ext cx="448491" cy="1634252"/>
          </a:xfrm>
          <a:custGeom>
            <a:avLst/>
            <a:gdLst>
              <a:gd name="connsiteX0" fmla="*/ 0 w 448491"/>
              <a:gd name="connsiteY0" fmla="*/ 0 h 1634252"/>
              <a:gd name="connsiteX1" fmla="*/ 12983 w 448491"/>
              <a:gd name="connsiteY1" fmla="*/ 10508 h 1634252"/>
              <a:gd name="connsiteX2" fmla="*/ 441611 w 448491"/>
              <a:gd name="connsiteY2" fmla="*/ 863751 h 1634252"/>
              <a:gd name="connsiteX3" fmla="*/ 251011 w 448491"/>
              <a:gd name="connsiteY3" fmla="*/ 1302895 h 1634252"/>
              <a:gd name="connsiteX4" fmla="*/ 74605 w 448491"/>
              <a:gd name="connsiteY4" fmla="*/ 1543249 h 1634252"/>
              <a:gd name="connsiteX5" fmla="*/ 0 w 448491"/>
              <a:gd name="connsiteY5" fmla="*/ 1634252 h 163425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448491" h="1634252">
                <a:moveTo>
                  <a:pt x="0" y="0"/>
                </a:moveTo>
                <a:lnTo>
                  <a:pt x="12983" y="10508"/>
                </a:lnTo>
                <a:cubicBezTo>
                  <a:pt x="278410" y="241022"/>
                  <a:pt x="489787" y="530267"/>
                  <a:pt x="441611" y="863751"/>
                </a:cubicBezTo>
                <a:cubicBezTo>
                  <a:pt x="418542" y="1022632"/>
                  <a:pt x="337007" y="1166302"/>
                  <a:pt x="251011" y="1302895"/>
                </a:cubicBezTo>
                <a:cubicBezTo>
                  <a:pt x="215138" y="1359902"/>
                  <a:pt x="154723" y="1442480"/>
                  <a:pt x="74605" y="1543249"/>
                </a:cubicBezTo>
                <a:lnTo>
                  <a:pt x="0" y="1634252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900">
              <a:solidFill>
                <a:prstClr val="white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19E083F6-57F4-487B-A766-EA0462B1EED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309459" y="6144069"/>
            <a:ext cx="4418271" cy="718159"/>
          </a:xfrm>
          <a:custGeom>
            <a:avLst/>
            <a:gdLst>
              <a:gd name="connsiteX0" fmla="*/ 1421452 w 4590626"/>
              <a:gd name="connsiteY0" fmla="*/ 0 h 713930"/>
              <a:gd name="connsiteX1" fmla="*/ 3247781 w 4590626"/>
              <a:gd name="connsiteY1" fmla="*/ 271915 h 713930"/>
              <a:gd name="connsiteX2" fmla="*/ 4517331 w 4590626"/>
              <a:gd name="connsiteY2" fmla="*/ 693394 h 713930"/>
              <a:gd name="connsiteX3" fmla="*/ 4590626 w 4590626"/>
              <a:gd name="connsiteY3" fmla="*/ 713930 h 713930"/>
              <a:gd name="connsiteX4" fmla="*/ 0 w 4590626"/>
              <a:gd name="connsiteY4" fmla="*/ 713930 h 713930"/>
              <a:gd name="connsiteX5" fmla="*/ 2854 w 4590626"/>
              <a:gd name="connsiteY5" fmla="*/ 705624 h 713930"/>
              <a:gd name="connsiteX6" fmla="*/ 226680 w 4590626"/>
              <a:gd name="connsiteY6" fmla="*/ 333970 h 713930"/>
              <a:gd name="connsiteX7" fmla="*/ 1160245 w 4590626"/>
              <a:gd name="connsiteY7" fmla="*/ 1178 h 713930"/>
              <a:gd name="connsiteX8" fmla="*/ 1421452 w 4590626"/>
              <a:gd name="connsiteY8" fmla="*/ 0 h 713930"/>
              <a:gd name="connsiteX0" fmla="*/ 1421452 w 4517331"/>
              <a:gd name="connsiteY0" fmla="*/ 0 h 713930"/>
              <a:gd name="connsiteX1" fmla="*/ 3247781 w 4517331"/>
              <a:gd name="connsiteY1" fmla="*/ 271915 h 713930"/>
              <a:gd name="connsiteX2" fmla="*/ 4517331 w 4517331"/>
              <a:gd name="connsiteY2" fmla="*/ 693394 h 713930"/>
              <a:gd name="connsiteX3" fmla="*/ 0 w 4517331"/>
              <a:gd name="connsiteY3" fmla="*/ 713930 h 713930"/>
              <a:gd name="connsiteX4" fmla="*/ 2854 w 4517331"/>
              <a:gd name="connsiteY4" fmla="*/ 705624 h 713930"/>
              <a:gd name="connsiteX5" fmla="*/ 226680 w 4517331"/>
              <a:gd name="connsiteY5" fmla="*/ 333970 h 713930"/>
              <a:gd name="connsiteX6" fmla="*/ 1160245 w 4517331"/>
              <a:gd name="connsiteY6" fmla="*/ 1178 h 713930"/>
              <a:gd name="connsiteX7" fmla="*/ 1421452 w 4517331"/>
              <a:gd name="connsiteY7" fmla="*/ 0 h 713930"/>
              <a:gd name="connsiteX0" fmla="*/ 0 w 4608771"/>
              <a:gd name="connsiteY0" fmla="*/ 713930 h 784834"/>
              <a:gd name="connsiteX1" fmla="*/ 2854 w 4608771"/>
              <a:gd name="connsiteY1" fmla="*/ 705624 h 784834"/>
              <a:gd name="connsiteX2" fmla="*/ 226680 w 4608771"/>
              <a:gd name="connsiteY2" fmla="*/ 333970 h 784834"/>
              <a:gd name="connsiteX3" fmla="*/ 1160245 w 4608771"/>
              <a:gd name="connsiteY3" fmla="*/ 1178 h 784834"/>
              <a:gd name="connsiteX4" fmla="*/ 1421452 w 4608771"/>
              <a:gd name="connsiteY4" fmla="*/ 0 h 784834"/>
              <a:gd name="connsiteX5" fmla="*/ 3247781 w 4608771"/>
              <a:gd name="connsiteY5" fmla="*/ 271915 h 784834"/>
              <a:gd name="connsiteX6" fmla="*/ 4608771 w 4608771"/>
              <a:gd name="connsiteY6" fmla="*/ 784834 h 784834"/>
              <a:gd name="connsiteX0" fmla="*/ 0 w 4418271"/>
              <a:gd name="connsiteY0" fmla="*/ 713930 h 718159"/>
              <a:gd name="connsiteX1" fmla="*/ 2854 w 4418271"/>
              <a:gd name="connsiteY1" fmla="*/ 705624 h 718159"/>
              <a:gd name="connsiteX2" fmla="*/ 226680 w 4418271"/>
              <a:gd name="connsiteY2" fmla="*/ 333970 h 718159"/>
              <a:gd name="connsiteX3" fmla="*/ 1160245 w 4418271"/>
              <a:gd name="connsiteY3" fmla="*/ 1178 h 718159"/>
              <a:gd name="connsiteX4" fmla="*/ 1421452 w 4418271"/>
              <a:gd name="connsiteY4" fmla="*/ 0 h 718159"/>
              <a:gd name="connsiteX5" fmla="*/ 3247781 w 4418271"/>
              <a:gd name="connsiteY5" fmla="*/ 271915 h 718159"/>
              <a:gd name="connsiteX6" fmla="*/ 4418271 w 4418271"/>
              <a:gd name="connsiteY6" fmla="*/ 718159 h 7181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418271" h="718159">
                <a:moveTo>
                  <a:pt x="0" y="713930"/>
                </a:moveTo>
                <a:lnTo>
                  <a:pt x="2854" y="705624"/>
                </a:lnTo>
                <a:cubicBezTo>
                  <a:pt x="60059" y="562888"/>
                  <a:pt x="131373" y="433874"/>
                  <a:pt x="226680" y="333970"/>
                </a:cubicBezTo>
                <a:cubicBezTo>
                  <a:pt x="463632" y="85526"/>
                  <a:pt x="822395" y="5774"/>
                  <a:pt x="1160245" y="1178"/>
                </a:cubicBezTo>
                <a:lnTo>
                  <a:pt x="1421452" y="0"/>
                </a:lnTo>
                <a:cubicBezTo>
                  <a:pt x="2035274" y="3698"/>
                  <a:pt x="2748311" y="152222"/>
                  <a:pt x="3247781" y="271915"/>
                </a:cubicBezTo>
                <a:cubicBezTo>
                  <a:pt x="3747251" y="391608"/>
                  <a:pt x="3902480" y="501606"/>
                  <a:pt x="4418271" y="718159"/>
                </a:cubicBezTo>
              </a:path>
            </a:pathLst>
          </a:custGeom>
          <a:noFill/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venir Next LT Pro Light"/>
              <a:ea typeface="+mn-ea"/>
              <a:cs typeface="+mn-cs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7A18C9FB-EC4C-4DAE-8F7D-C6E5AF6079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B15E4E"/>
          </a:solidFill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n-US" dirty="0"/>
          </a:p>
        </p:txBody>
      </p:sp>
      <p:sp>
        <p:nvSpPr>
          <p:cNvPr id="17" name="Freeform: Shape 16">
            <a:extLst>
              <a:ext uri="{FF2B5EF4-FFF2-40B4-BE49-F238E27FC236}">
                <a16:creationId xmlns:a16="http://schemas.microsoft.com/office/drawing/2014/main" id="{4A8FDA66-67B4-4DBE-8354-C26F91ADB66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"/>
            <a:ext cx="12191999" cy="6857999"/>
          </a:xfrm>
          <a:custGeom>
            <a:avLst/>
            <a:gdLst>
              <a:gd name="connsiteX0" fmla="*/ 0 w 12191999"/>
              <a:gd name="connsiteY0" fmla="*/ 0 h 6857999"/>
              <a:gd name="connsiteX1" fmla="*/ 12191999 w 12191999"/>
              <a:gd name="connsiteY1" fmla="*/ 0 h 6857999"/>
              <a:gd name="connsiteX2" fmla="*/ 12191999 w 12191999"/>
              <a:gd name="connsiteY2" fmla="*/ 6857999 h 6857999"/>
              <a:gd name="connsiteX3" fmla="*/ 0 w 12191999"/>
              <a:gd name="connsiteY3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2191999" h="6857999">
                <a:moveTo>
                  <a:pt x="0" y="0"/>
                </a:moveTo>
                <a:lnTo>
                  <a:pt x="12191999" y="0"/>
                </a:lnTo>
                <a:lnTo>
                  <a:pt x="12191999" y="6857999"/>
                </a:lnTo>
                <a:lnTo>
                  <a:pt x="0" y="6857999"/>
                </a:ln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3B2B1500-BB55-471C-8A9E-67288297ECE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529224"/>
            <a:ext cx="6305549" cy="6328777"/>
          </a:xfrm>
          <a:custGeom>
            <a:avLst/>
            <a:gdLst>
              <a:gd name="connsiteX0" fmla="*/ 0 w 4212773"/>
              <a:gd name="connsiteY0" fmla="*/ 0 h 6498740"/>
              <a:gd name="connsiteX1" fmla="*/ 159023 w 4212773"/>
              <a:gd name="connsiteY1" fmla="*/ 12872 h 6498740"/>
              <a:gd name="connsiteX2" fmla="*/ 1697597 w 4212773"/>
              <a:gd name="connsiteY2" fmla="*/ 306418 h 6498740"/>
              <a:gd name="connsiteX3" fmla="*/ 4047822 w 4212773"/>
              <a:gd name="connsiteY3" fmla="*/ 3511272 h 6498740"/>
              <a:gd name="connsiteX4" fmla="*/ 3551503 w 4212773"/>
              <a:gd name="connsiteY4" fmla="*/ 6184235 h 6498740"/>
              <a:gd name="connsiteX5" fmla="*/ 3163159 w 4212773"/>
              <a:gd name="connsiteY5" fmla="*/ 6459073 h 6498740"/>
              <a:gd name="connsiteX6" fmla="*/ 3092077 w 4212773"/>
              <a:gd name="connsiteY6" fmla="*/ 6498740 h 6498740"/>
              <a:gd name="connsiteX7" fmla="*/ 0 w 4212773"/>
              <a:gd name="connsiteY7" fmla="*/ 6498740 h 6498740"/>
              <a:gd name="connsiteX8" fmla="*/ 0 w 4212773"/>
              <a:gd name="connsiteY8" fmla="*/ 0 h 64987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212773" h="6498740">
                <a:moveTo>
                  <a:pt x="0" y="0"/>
                </a:moveTo>
                <a:lnTo>
                  <a:pt x="159023" y="12872"/>
                </a:lnTo>
                <a:cubicBezTo>
                  <a:pt x="659101" y="63644"/>
                  <a:pt x="1176498" y="175345"/>
                  <a:pt x="1697597" y="306418"/>
                </a:cubicBezTo>
                <a:cubicBezTo>
                  <a:pt x="3312474" y="712392"/>
                  <a:pt x="3742395" y="1999786"/>
                  <a:pt x="4047822" y="3511272"/>
                </a:cubicBezTo>
                <a:cubicBezTo>
                  <a:pt x="4252232" y="4523358"/>
                  <a:pt x="4422733" y="5443193"/>
                  <a:pt x="3551503" y="6184235"/>
                </a:cubicBezTo>
                <a:cubicBezTo>
                  <a:pt x="3429343" y="6288166"/>
                  <a:pt x="3299185" y="6378784"/>
                  <a:pt x="3163159" y="6459073"/>
                </a:cubicBezTo>
                <a:lnTo>
                  <a:pt x="3092077" y="6498740"/>
                </a:lnTo>
                <a:lnTo>
                  <a:pt x="0" y="6498740"/>
                </a:lnTo>
                <a:lnTo>
                  <a:pt x="0" y="0"/>
                </a:lnTo>
                <a:close/>
              </a:path>
            </a:pathLst>
          </a:cu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3045E22C-A99D-41BB-AF14-EF1B1E745A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36525"/>
            <a:ext cx="6130391" cy="6721476"/>
          </a:xfrm>
          <a:custGeom>
            <a:avLst/>
            <a:gdLst>
              <a:gd name="connsiteX0" fmla="*/ 0 w 4033589"/>
              <a:gd name="connsiteY0" fmla="*/ 0 h 6858000"/>
              <a:gd name="connsiteX1" fmla="*/ 1878934 w 4033589"/>
              <a:gd name="connsiteY1" fmla="*/ 0 h 6858000"/>
              <a:gd name="connsiteX2" fmla="*/ 1882313 w 4033589"/>
              <a:gd name="connsiteY2" fmla="*/ 2021 h 6858000"/>
              <a:gd name="connsiteX3" fmla="*/ 3475371 w 4033589"/>
              <a:gd name="connsiteY3" fmla="*/ 1517967 h 6858000"/>
              <a:gd name="connsiteX4" fmla="*/ 3975977 w 4033589"/>
              <a:gd name="connsiteY4" fmla="*/ 4379386 h 6858000"/>
              <a:gd name="connsiteX5" fmla="*/ 3312864 w 4033589"/>
              <a:gd name="connsiteY5" fmla="*/ 6852362 h 6858000"/>
              <a:gd name="connsiteX6" fmla="*/ 3310593 w 4033589"/>
              <a:gd name="connsiteY6" fmla="*/ 6858000 h 6858000"/>
              <a:gd name="connsiteX7" fmla="*/ 0 w 4033589"/>
              <a:gd name="connsiteY7" fmla="*/ 6858000 h 6858000"/>
              <a:gd name="connsiteX8" fmla="*/ 0 w 4033589"/>
              <a:gd name="connsiteY8" fmla="*/ 0 h 6858000"/>
              <a:gd name="connsiteX0" fmla="*/ 0 w 4033589"/>
              <a:gd name="connsiteY0" fmla="*/ 6858000 h 6858000"/>
              <a:gd name="connsiteX1" fmla="*/ 1878934 w 4033589"/>
              <a:gd name="connsiteY1" fmla="*/ 0 h 6858000"/>
              <a:gd name="connsiteX2" fmla="*/ 1882313 w 4033589"/>
              <a:gd name="connsiteY2" fmla="*/ 2021 h 6858000"/>
              <a:gd name="connsiteX3" fmla="*/ 3475371 w 4033589"/>
              <a:gd name="connsiteY3" fmla="*/ 1517967 h 6858000"/>
              <a:gd name="connsiteX4" fmla="*/ 3975977 w 4033589"/>
              <a:gd name="connsiteY4" fmla="*/ 4379386 h 6858000"/>
              <a:gd name="connsiteX5" fmla="*/ 3312864 w 4033589"/>
              <a:gd name="connsiteY5" fmla="*/ 6852362 h 6858000"/>
              <a:gd name="connsiteX6" fmla="*/ 3310593 w 4033589"/>
              <a:gd name="connsiteY6" fmla="*/ 6858000 h 6858000"/>
              <a:gd name="connsiteX7" fmla="*/ 0 w 4033589"/>
              <a:gd name="connsiteY7" fmla="*/ 6858000 h 6858000"/>
              <a:gd name="connsiteX0" fmla="*/ 1787494 w 3942149"/>
              <a:gd name="connsiteY0" fmla="*/ 0 h 6949440"/>
              <a:gd name="connsiteX1" fmla="*/ 1790873 w 3942149"/>
              <a:gd name="connsiteY1" fmla="*/ 2021 h 6949440"/>
              <a:gd name="connsiteX2" fmla="*/ 3383931 w 3942149"/>
              <a:gd name="connsiteY2" fmla="*/ 1517967 h 6949440"/>
              <a:gd name="connsiteX3" fmla="*/ 3884537 w 3942149"/>
              <a:gd name="connsiteY3" fmla="*/ 4379386 h 6949440"/>
              <a:gd name="connsiteX4" fmla="*/ 3221424 w 3942149"/>
              <a:gd name="connsiteY4" fmla="*/ 6852362 h 6949440"/>
              <a:gd name="connsiteX5" fmla="*/ 3219153 w 3942149"/>
              <a:gd name="connsiteY5" fmla="*/ 6858000 h 6949440"/>
              <a:gd name="connsiteX6" fmla="*/ 0 w 3942149"/>
              <a:gd name="connsiteY6" fmla="*/ 6949440 h 6949440"/>
              <a:gd name="connsiteX0" fmla="*/ 1787494 w 3942149"/>
              <a:gd name="connsiteY0" fmla="*/ 0 h 6949440"/>
              <a:gd name="connsiteX1" fmla="*/ 1790873 w 3942149"/>
              <a:gd name="connsiteY1" fmla="*/ 2021 h 6949440"/>
              <a:gd name="connsiteX2" fmla="*/ 3383931 w 3942149"/>
              <a:gd name="connsiteY2" fmla="*/ 1517967 h 6949440"/>
              <a:gd name="connsiteX3" fmla="*/ 3884537 w 3942149"/>
              <a:gd name="connsiteY3" fmla="*/ 4379386 h 6949440"/>
              <a:gd name="connsiteX4" fmla="*/ 3221424 w 3942149"/>
              <a:gd name="connsiteY4" fmla="*/ 6852362 h 6949440"/>
              <a:gd name="connsiteX5" fmla="*/ 3219153 w 3942149"/>
              <a:gd name="connsiteY5" fmla="*/ 6858000 h 6949440"/>
              <a:gd name="connsiteX6" fmla="*/ 0 w 3942149"/>
              <a:gd name="connsiteY6" fmla="*/ 6949440 h 6949440"/>
              <a:gd name="connsiteX0" fmla="*/ 0 w 2154655"/>
              <a:gd name="connsiteY0" fmla="*/ 0 h 6858000"/>
              <a:gd name="connsiteX1" fmla="*/ 3379 w 2154655"/>
              <a:gd name="connsiteY1" fmla="*/ 2021 h 6858000"/>
              <a:gd name="connsiteX2" fmla="*/ 1596437 w 2154655"/>
              <a:gd name="connsiteY2" fmla="*/ 1517967 h 6858000"/>
              <a:gd name="connsiteX3" fmla="*/ 2097043 w 2154655"/>
              <a:gd name="connsiteY3" fmla="*/ 4379386 h 6858000"/>
              <a:gd name="connsiteX4" fmla="*/ 1433930 w 2154655"/>
              <a:gd name="connsiteY4" fmla="*/ 6852362 h 6858000"/>
              <a:gd name="connsiteX5" fmla="*/ 1431659 w 2154655"/>
              <a:gd name="connsiteY5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154655" h="6858000">
                <a:moveTo>
                  <a:pt x="0" y="0"/>
                </a:moveTo>
                <a:lnTo>
                  <a:pt x="3379" y="2021"/>
                </a:lnTo>
                <a:cubicBezTo>
                  <a:pt x="667061" y="423753"/>
                  <a:pt x="1239365" y="963389"/>
                  <a:pt x="1596437" y="1517967"/>
                </a:cubicBezTo>
                <a:cubicBezTo>
                  <a:pt x="2133142" y="2350886"/>
                  <a:pt x="2239839" y="3395752"/>
                  <a:pt x="2097043" y="4379386"/>
                </a:cubicBezTo>
                <a:cubicBezTo>
                  <a:pt x="2032295" y="4824358"/>
                  <a:pt x="1812506" y="5869368"/>
                  <a:pt x="1433930" y="6852362"/>
                </a:cubicBezTo>
                <a:lnTo>
                  <a:pt x="1431659" y="6858000"/>
                </a:lnTo>
              </a:path>
            </a:pathLst>
          </a:custGeom>
          <a:noFill/>
          <a:ln w="19050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Avenir Next LT Pro Light"/>
            </a:endParaRPr>
          </a:p>
        </p:txBody>
      </p:sp>
      <p:sp>
        <p:nvSpPr>
          <p:cNvPr id="2" name="Titolo 1">
            <a:extLst>
              <a:ext uri="{FF2B5EF4-FFF2-40B4-BE49-F238E27FC236}">
                <a16:creationId xmlns:a16="http://schemas.microsoft.com/office/drawing/2014/main" id="{826B6830-11EF-4F14-835B-DF11C1CCCE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2299787"/>
            <a:ext cx="4572000" cy="2286000"/>
          </a:xfr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z="37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PRODUZIONI LAVORO E DISTRIBUZIONE RICCHEZZA</a:t>
            </a:r>
          </a:p>
        </p:txBody>
      </p:sp>
      <p:pic>
        <p:nvPicPr>
          <p:cNvPr id="4" name="Segnaposto contenuto 3">
            <a:extLst>
              <a:ext uri="{FF2B5EF4-FFF2-40B4-BE49-F238E27FC236}">
                <a16:creationId xmlns:a16="http://schemas.microsoft.com/office/drawing/2014/main" id="{A7B55AE3-D508-4012-8D6B-91FA9C2030D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743569" y="664473"/>
            <a:ext cx="4565650" cy="2568178"/>
          </a:xfrm>
          <a:prstGeom prst="rect">
            <a:avLst/>
          </a:prstGeom>
        </p:spPr>
      </p:pic>
      <p:sp>
        <p:nvSpPr>
          <p:cNvPr id="5" name="CasellaDiTesto 4">
            <a:extLst>
              <a:ext uri="{FF2B5EF4-FFF2-40B4-BE49-F238E27FC236}">
                <a16:creationId xmlns:a16="http://schemas.microsoft.com/office/drawing/2014/main" id="{703D0245-F305-4D78-BC6A-795558227CA5}"/>
              </a:ext>
            </a:extLst>
          </p:cNvPr>
          <p:cNvSpPr txBox="1"/>
          <p:nvPr/>
        </p:nvSpPr>
        <p:spPr>
          <a:xfrm>
            <a:off x="3853658" y="244758"/>
            <a:ext cx="66553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/>
              <a:t>E’ ECCESSIVA LA CAPACITA’ TRASFORMATIVA DE LAVORO</a:t>
            </a:r>
          </a:p>
        </p:txBody>
      </p:sp>
      <p:pic>
        <p:nvPicPr>
          <p:cNvPr id="6" name="Immagine 5">
            <a:extLst>
              <a:ext uri="{FF2B5EF4-FFF2-40B4-BE49-F238E27FC236}">
                <a16:creationId xmlns:a16="http://schemas.microsoft.com/office/drawing/2014/main" id="{BAE78756-3B01-4B19-9D8A-F213F12CBD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97297" y="3958383"/>
            <a:ext cx="4133446" cy="2743438"/>
          </a:xfrm>
          <a:prstGeom prst="rect">
            <a:avLst/>
          </a:prstGeom>
        </p:spPr>
      </p:pic>
      <p:pic>
        <p:nvPicPr>
          <p:cNvPr id="7" name="Immagine 6">
            <a:extLst>
              <a:ext uri="{FF2B5EF4-FFF2-40B4-BE49-F238E27FC236}">
                <a16:creationId xmlns:a16="http://schemas.microsoft.com/office/drawing/2014/main" id="{5D682DBF-1FA3-4A86-A50E-6ACB8FB5008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57091" y="3958383"/>
            <a:ext cx="3810330" cy="2804403"/>
          </a:xfrm>
          <a:prstGeom prst="rect">
            <a:avLst/>
          </a:prstGeom>
        </p:spPr>
      </p:pic>
      <p:sp>
        <p:nvSpPr>
          <p:cNvPr id="12" name="CasellaDiTesto 11">
            <a:extLst>
              <a:ext uri="{FF2B5EF4-FFF2-40B4-BE49-F238E27FC236}">
                <a16:creationId xmlns:a16="http://schemas.microsoft.com/office/drawing/2014/main" id="{6B40792B-A20F-43DE-8667-DC8194A02221}"/>
              </a:ext>
            </a:extLst>
          </p:cNvPr>
          <p:cNvSpPr txBox="1"/>
          <p:nvPr/>
        </p:nvSpPr>
        <p:spPr>
          <a:xfrm>
            <a:off x="5162981" y="3429000"/>
            <a:ext cx="626701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/>
              <a:t>LA POVERTA’ RIGUARDA GIOVANI E ADULTI (FUTURO)</a:t>
            </a:r>
          </a:p>
        </p:txBody>
      </p:sp>
      <p:sp>
        <p:nvSpPr>
          <p:cNvPr id="14" name="CasellaDiTesto 13">
            <a:extLst>
              <a:ext uri="{FF2B5EF4-FFF2-40B4-BE49-F238E27FC236}">
                <a16:creationId xmlns:a16="http://schemas.microsoft.com/office/drawing/2014/main" id="{F13C1FEE-AE87-4FCD-BDF8-71443C9F20C3}"/>
              </a:ext>
            </a:extLst>
          </p:cNvPr>
          <p:cNvSpPr txBox="1"/>
          <p:nvPr/>
        </p:nvSpPr>
        <p:spPr>
          <a:xfrm>
            <a:off x="9659551" y="911395"/>
            <a:ext cx="2272645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/>
              <a:t>Mezza ricchezza globale nelle mani dell'1% del mondo. In Italia, 1,3 milioni di milionari. Salario braccianti4 euro a giorno</a:t>
            </a:r>
          </a:p>
        </p:txBody>
      </p:sp>
    </p:spTree>
    <p:extLst>
      <p:ext uri="{BB962C8B-B14F-4D97-AF65-F5344CB8AC3E}">
        <p14:creationId xmlns:p14="http://schemas.microsoft.com/office/powerpoint/2010/main" val="390801510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magine 2">
            <a:extLst>
              <a:ext uri="{FF2B5EF4-FFF2-40B4-BE49-F238E27FC236}">
                <a16:creationId xmlns:a16="http://schemas.microsoft.com/office/drawing/2014/main" id="{172239AE-23EC-4EAA-8616-DC3849C8AC5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71277" y="0"/>
            <a:ext cx="4849446" cy="6858000"/>
          </a:xfrm>
          <a:prstGeom prst="rect">
            <a:avLst/>
          </a:prstGeom>
        </p:spPr>
      </p:pic>
      <p:sp>
        <p:nvSpPr>
          <p:cNvPr id="4" name="CasellaDiTesto 3">
            <a:extLst>
              <a:ext uri="{FF2B5EF4-FFF2-40B4-BE49-F238E27FC236}">
                <a16:creationId xmlns:a16="http://schemas.microsoft.com/office/drawing/2014/main" id="{FDE2CC97-3500-4837-99CB-474D103019FE}"/>
              </a:ext>
            </a:extLst>
          </p:cNvPr>
          <p:cNvSpPr txBox="1"/>
          <p:nvPr/>
        </p:nvSpPr>
        <p:spPr>
          <a:xfrm>
            <a:off x="263950" y="3157980"/>
            <a:ext cx="2828041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sz="4000" dirty="0"/>
              <a:t>Grazie per l’attenzione</a:t>
            </a:r>
          </a:p>
        </p:txBody>
      </p:sp>
      <p:pic>
        <p:nvPicPr>
          <p:cNvPr id="6" name="Immagine 5" descr="Immagine che contiene testo, mammifero, primate, esterni&#10;&#10;Descrizione generata automaticamente">
            <a:extLst>
              <a:ext uri="{FF2B5EF4-FFF2-40B4-BE49-F238E27FC236}">
                <a16:creationId xmlns:a16="http://schemas.microsoft.com/office/drawing/2014/main" id="{4DF205EE-8ABF-4FA6-A150-109BCC4CAA3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67101" y="1714500"/>
            <a:ext cx="2284560" cy="3428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5792275"/>
      </p:ext>
    </p:extLst>
  </p:cSld>
  <p:clrMapOvr>
    <a:masterClrMapping/>
  </p:clrMapOvr>
</p:sld>
</file>

<file path=ppt/theme/theme1.xml><?xml version="1.0" encoding="utf-8"?>
<a:theme xmlns:a="http://schemas.openxmlformats.org/drawingml/2006/main" name="PebbleVTI">
  <a:themeElements>
    <a:clrScheme name="AnalogousFromRegularSeedRightStep">
      <a:dk1>
        <a:srgbClr val="000000"/>
      </a:dk1>
      <a:lt1>
        <a:srgbClr val="FFFFFF"/>
      </a:lt1>
      <a:dk2>
        <a:srgbClr val="1C2F31"/>
      </a:dk2>
      <a:lt2>
        <a:srgbClr val="F2F0F3"/>
      </a:lt2>
      <a:accent1>
        <a:srgbClr val="6FB11F"/>
      </a:accent1>
      <a:accent2>
        <a:srgbClr val="29B914"/>
      </a:accent2>
      <a:accent3>
        <a:srgbClr val="21B94D"/>
      </a:accent3>
      <a:accent4>
        <a:srgbClr val="14B787"/>
      </a:accent4>
      <a:accent5>
        <a:srgbClr val="23B0C4"/>
      </a:accent5>
      <a:accent6>
        <a:srgbClr val="176FD5"/>
      </a:accent6>
      <a:hlink>
        <a:srgbClr val="8E5EC9"/>
      </a:hlink>
      <a:folHlink>
        <a:srgbClr val="7F7F7F"/>
      </a:folHlink>
    </a:clrScheme>
    <a:fontScheme name="Custom 4">
      <a:majorFont>
        <a:latin typeface="Sitka Subheading"/>
        <a:ea typeface=""/>
        <a:cs typeface=""/>
      </a:majorFont>
      <a:minorFont>
        <a:latin typeface="Avenir Next LT Pro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ebbleVTI" id="{8B4DB91D-6BB4-4BA3-973A-733D3AF2680E}" vid="{9A19CF0D-2077-4BF4-BAA5-86934C336D59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90</TotalTime>
  <Words>227</Words>
  <Application>Microsoft Office PowerPoint</Application>
  <PresentationFormat>Widescreen</PresentationFormat>
  <Paragraphs>22</Paragraphs>
  <Slides>7</Slides>
  <Notes>0</Notes>
  <HiddenSlides>0</HiddenSlides>
  <MMClips>1</MMClips>
  <ScaleCrop>false</ScaleCrop>
  <HeadingPairs>
    <vt:vector size="6" baseType="variant">
      <vt:variant>
        <vt:lpstr>Caratteri utilizzati</vt:lpstr>
      </vt:variant>
      <vt:variant>
        <vt:i4>5</vt:i4>
      </vt:variant>
      <vt:variant>
        <vt:lpstr>Tema</vt:lpstr>
      </vt:variant>
      <vt:variant>
        <vt:i4>1</vt:i4>
      </vt:variant>
      <vt:variant>
        <vt:lpstr>Titoli diapositive</vt:lpstr>
      </vt:variant>
      <vt:variant>
        <vt:i4>7</vt:i4>
      </vt:variant>
    </vt:vector>
  </HeadingPairs>
  <TitlesOfParts>
    <vt:vector size="13" baseType="lpstr">
      <vt:lpstr>Arial</vt:lpstr>
      <vt:lpstr>Avenir Next LT Pro</vt:lpstr>
      <vt:lpstr>Avenir Next LT Pro Light</vt:lpstr>
      <vt:lpstr>Calibri</vt:lpstr>
      <vt:lpstr>Sitka Subheading</vt:lpstr>
      <vt:lpstr>PebbleVTI</vt:lpstr>
      <vt:lpstr>Cambiare rotta: ridefinire il rapporto fra uomo e natura, fra attività produttive e ambiente, fra produzione e equa distribuzione delle ricchezze della terra per il bene comune della terra e dell’umanità </vt:lpstr>
      <vt:lpstr>ANTROPOCENE QUI ED ORA</vt:lpstr>
      <vt:lpstr>CONOSCENZA ED EDUCAZIONE: UN SALTO </vt:lpstr>
      <vt:lpstr>UOMO E NATURA</vt:lpstr>
      <vt:lpstr>PRODUZIONE E AMBIENTE</vt:lpstr>
      <vt:lpstr>PRODUZIONI LAVORO E DISTRIBUZIONE RICCHEZZA</vt:lpstr>
      <vt:lpstr>Presentazione standard di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Cambiare rotta: ridefinire il rapporto fra uomo e natura, fra attività produttive e ambiente, fra produzione e equa distribuzione delle ricchezze della terra per il bene comune della terra e dell’umanità </dc:title>
  <dc:creator>Mario Agostinelli</dc:creator>
  <cp:lastModifiedBy>Mario Agostinelli</cp:lastModifiedBy>
  <cp:revision>10</cp:revision>
  <dcterms:created xsi:type="dcterms:W3CDTF">2021-09-12T07:18:13Z</dcterms:created>
  <dcterms:modified xsi:type="dcterms:W3CDTF">2021-09-12T16:13:42Z</dcterms:modified>
</cp:coreProperties>
</file>