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7"/>
  </p:notesMasterIdLst>
  <p:sldIdLst>
    <p:sldId id="256" r:id="rId2"/>
    <p:sldId id="257" r:id="rId3"/>
    <p:sldId id="258" r:id="rId4"/>
    <p:sldId id="727" r:id="rId5"/>
    <p:sldId id="261" r:id="rId6"/>
    <p:sldId id="266" r:id="rId7"/>
    <p:sldId id="267" r:id="rId8"/>
    <p:sldId id="268" r:id="rId9"/>
    <p:sldId id="269"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934" r:id="rId24"/>
    <p:sldId id="285" r:id="rId25"/>
    <p:sldId id="286" r:id="rId26"/>
    <p:sldId id="287"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9" r:id="rId41"/>
    <p:sldId id="308" r:id="rId42"/>
    <p:sldId id="310" r:id="rId43"/>
    <p:sldId id="311" r:id="rId44"/>
    <p:sldId id="312" r:id="rId45"/>
    <p:sldId id="314" r:id="rId46"/>
    <p:sldId id="313" r:id="rId47"/>
    <p:sldId id="315" r:id="rId48"/>
    <p:sldId id="316" r:id="rId49"/>
    <p:sldId id="317" r:id="rId50"/>
    <p:sldId id="318" r:id="rId51"/>
    <p:sldId id="319" r:id="rId52"/>
    <p:sldId id="320" r:id="rId53"/>
    <p:sldId id="321" r:id="rId54"/>
    <p:sldId id="322" r:id="rId55"/>
    <p:sldId id="323" r:id="rId56"/>
    <p:sldId id="324" r:id="rId57"/>
    <p:sldId id="325" r:id="rId58"/>
    <p:sldId id="447" r:id="rId59"/>
    <p:sldId id="448" r:id="rId60"/>
    <p:sldId id="449" r:id="rId61"/>
    <p:sldId id="450" r:id="rId62"/>
    <p:sldId id="451" r:id="rId63"/>
    <p:sldId id="452" r:id="rId64"/>
    <p:sldId id="453" r:id="rId65"/>
    <p:sldId id="454" r:id="rId66"/>
    <p:sldId id="455" r:id="rId67"/>
    <p:sldId id="335" r:id="rId68"/>
    <p:sldId id="456" r:id="rId69"/>
    <p:sldId id="457" r:id="rId70"/>
    <p:sldId id="343" r:id="rId71"/>
    <p:sldId id="935" r:id="rId72"/>
    <p:sldId id="938" r:id="rId73"/>
    <p:sldId id="939" r:id="rId74"/>
    <p:sldId id="940" r:id="rId75"/>
    <p:sldId id="326" r:id="rId76"/>
    <p:sldId id="941" r:id="rId77"/>
    <p:sldId id="327" r:id="rId78"/>
    <p:sldId id="328" r:id="rId79"/>
    <p:sldId id="329" r:id="rId80"/>
    <p:sldId id="330" r:id="rId81"/>
    <p:sldId id="331" r:id="rId82"/>
    <p:sldId id="332" r:id="rId83"/>
    <p:sldId id="333" r:id="rId84"/>
    <p:sldId id="942" r:id="rId85"/>
    <p:sldId id="336" r:id="rId86"/>
    <p:sldId id="337" r:id="rId87"/>
    <p:sldId id="404" r:id="rId88"/>
    <p:sldId id="442" r:id="rId89"/>
    <p:sldId id="405" r:id="rId90"/>
    <p:sldId id="443" r:id="rId91"/>
    <p:sldId id="398" r:id="rId92"/>
    <p:sldId id="444" r:id="rId93"/>
    <p:sldId id="943" r:id="rId94"/>
    <p:sldId id="944" r:id="rId95"/>
    <p:sldId id="945" r:id="rId9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sorterViewPr>
    <p:cViewPr>
      <p:scale>
        <a:sx n="100" d="100"/>
        <a:sy n="100" d="100"/>
      </p:scale>
      <p:origin x="0" y="-3086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A4431-B33C-4662-B5F8-8F5F21065C7D}" type="doc">
      <dgm:prSet loTypeId="urn:microsoft.com/office/officeart/2005/8/layout/hProcess9" loCatId="process" qsTypeId="urn:microsoft.com/office/officeart/2005/8/quickstyle/simple1" qsCatId="simple" csTypeId="urn:microsoft.com/office/officeart/2005/8/colors/accent1_2" csCatId="accent1" phldr="1"/>
      <dgm:spPr/>
    </dgm:pt>
    <dgm:pt modelId="{3B3C34EC-0CBE-436C-832C-B44E2B253F92}">
      <dgm:prSet phldrT="[Testo]"/>
      <dgm:spPr>
        <a:solidFill>
          <a:schemeClr val="tx2">
            <a:lumMod val="75000"/>
          </a:schemeClr>
        </a:solidFill>
      </dgm:spPr>
      <dgm:t>
        <a:bodyPr/>
        <a:lstStyle/>
        <a:p>
          <a:r>
            <a:rPr lang="it-IT" dirty="0"/>
            <a:t>trasparenza</a:t>
          </a:r>
        </a:p>
      </dgm:t>
    </dgm:pt>
    <dgm:pt modelId="{3B9B5DB3-A08E-4CA3-BF0E-2A98DB35B067}" type="parTrans" cxnId="{C2DAA1A7-E16F-47A2-A062-885DAFF0F8C2}">
      <dgm:prSet/>
      <dgm:spPr/>
      <dgm:t>
        <a:bodyPr/>
        <a:lstStyle/>
        <a:p>
          <a:endParaRPr lang="it-IT"/>
        </a:p>
      </dgm:t>
    </dgm:pt>
    <dgm:pt modelId="{44DB6B1A-2D4F-4734-8126-9F63943A0E59}" type="sibTrans" cxnId="{C2DAA1A7-E16F-47A2-A062-885DAFF0F8C2}">
      <dgm:prSet/>
      <dgm:spPr/>
      <dgm:t>
        <a:bodyPr/>
        <a:lstStyle/>
        <a:p>
          <a:endParaRPr lang="it-IT"/>
        </a:p>
      </dgm:t>
    </dgm:pt>
    <dgm:pt modelId="{FFC9B3A5-8A6F-43FD-9046-EEBA09FB18E0}">
      <dgm:prSet phldrT="[Testo]"/>
      <dgm:spPr>
        <a:ln>
          <a:solidFill>
            <a:schemeClr val="tx2">
              <a:lumMod val="40000"/>
              <a:lumOff val="60000"/>
            </a:schemeClr>
          </a:solidFill>
        </a:ln>
      </dgm:spPr>
      <dgm:t>
        <a:bodyPr/>
        <a:lstStyle/>
        <a:p>
          <a:r>
            <a:rPr lang="it-IT" dirty="0"/>
            <a:t>Open data</a:t>
          </a:r>
        </a:p>
      </dgm:t>
    </dgm:pt>
    <dgm:pt modelId="{285BF15E-042F-4546-AB08-9B4C4D0F1CF5}" type="parTrans" cxnId="{B869D913-D97B-4DFB-A391-77AA4DA562E6}">
      <dgm:prSet/>
      <dgm:spPr/>
      <dgm:t>
        <a:bodyPr/>
        <a:lstStyle/>
        <a:p>
          <a:endParaRPr lang="it-IT"/>
        </a:p>
      </dgm:t>
    </dgm:pt>
    <dgm:pt modelId="{57A72B6E-CA59-447D-8AD9-FD253C123416}" type="sibTrans" cxnId="{B869D913-D97B-4DFB-A391-77AA4DA562E6}">
      <dgm:prSet/>
      <dgm:spPr/>
      <dgm:t>
        <a:bodyPr/>
        <a:lstStyle/>
        <a:p>
          <a:endParaRPr lang="it-IT"/>
        </a:p>
      </dgm:t>
    </dgm:pt>
    <dgm:pt modelId="{44ED1615-4A38-42FD-94C1-CD6238B087CE}">
      <dgm:prSet phldrT="[Testo]"/>
      <dgm:spPr>
        <a:solidFill>
          <a:schemeClr val="tx2">
            <a:lumMod val="20000"/>
            <a:lumOff val="80000"/>
          </a:schemeClr>
        </a:solidFill>
      </dgm:spPr>
      <dgm:t>
        <a:bodyPr/>
        <a:lstStyle/>
        <a:p>
          <a:r>
            <a:rPr lang="it-IT" dirty="0">
              <a:solidFill>
                <a:schemeClr val="tx2">
                  <a:lumMod val="75000"/>
                </a:schemeClr>
              </a:solidFill>
            </a:rPr>
            <a:t>Open </a:t>
          </a:r>
          <a:r>
            <a:rPr lang="it-IT" dirty="0" err="1">
              <a:solidFill>
                <a:schemeClr val="tx2">
                  <a:lumMod val="75000"/>
                </a:schemeClr>
              </a:solidFill>
            </a:rPr>
            <a:t>government</a:t>
          </a:r>
          <a:endParaRPr lang="it-IT" dirty="0">
            <a:solidFill>
              <a:schemeClr val="tx2">
                <a:lumMod val="75000"/>
              </a:schemeClr>
            </a:solidFill>
          </a:endParaRPr>
        </a:p>
      </dgm:t>
    </dgm:pt>
    <dgm:pt modelId="{D00AA15D-00B9-45D6-BB5B-66ADEF5B015E}" type="parTrans" cxnId="{EA8ABCCF-DDF5-4D27-82B9-0819D6CE1771}">
      <dgm:prSet/>
      <dgm:spPr/>
      <dgm:t>
        <a:bodyPr/>
        <a:lstStyle/>
        <a:p>
          <a:endParaRPr lang="it-IT"/>
        </a:p>
      </dgm:t>
    </dgm:pt>
    <dgm:pt modelId="{C603E06E-9DF5-45A4-BB0C-219050497DB5}" type="sibTrans" cxnId="{EA8ABCCF-DDF5-4D27-82B9-0819D6CE1771}">
      <dgm:prSet/>
      <dgm:spPr/>
      <dgm:t>
        <a:bodyPr/>
        <a:lstStyle/>
        <a:p>
          <a:endParaRPr lang="it-IT"/>
        </a:p>
      </dgm:t>
    </dgm:pt>
    <dgm:pt modelId="{B5271BEC-4234-4AD3-8306-F585BA5B061E}" type="pres">
      <dgm:prSet presAssocID="{53FA4431-B33C-4662-B5F8-8F5F21065C7D}" presName="CompostProcess" presStyleCnt="0">
        <dgm:presLayoutVars>
          <dgm:dir/>
          <dgm:resizeHandles val="exact"/>
        </dgm:presLayoutVars>
      </dgm:prSet>
      <dgm:spPr/>
    </dgm:pt>
    <dgm:pt modelId="{4F6D0748-1FC2-4FF2-946F-9A215A6A70B1}" type="pres">
      <dgm:prSet presAssocID="{53FA4431-B33C-4662-B5F8-8F5F21065C7D}" presName="arrow" presStyleLbl="bgShp" presStyleIdx="0" presStyleCnt="1"/>
      <dgm:spPr>
        <a:solidFill>
          <a:srgbClr val="FFFF00"/>
        </a:solidFill>
      </dgm:spPr>
    </dgm:pt>
    <dgm:pt modelId="{6279285A-7BCD-4C0D-9E76-F6B8CDBB7840}" type="pres">
      <dgm:prSet presAssocID="{53FA4431-B33C-4662-B5F8-8F5F21065C7D}" presName="linearProcess" presStyleCnt="0"/>
      <dgm:spPr/>
    </dgm:pt>
    <dgm:pt modelId="{FA06215B-6C39-439C-A905-5FE420C7E188}" type="pres">
      <dgm:prSet presAssocID="{3B3C34EC-0CBE-436C-832C-B44E2B253F92}" presName="textNode" presStyleLbl="node1" presStyleIdx="0" presStyleCnt="3">
        <dgm:presLayoutVars>
          <dgm:bulletEnabled val="1"/>
        </dgm:presLayoutVars>
      </dgm:prSet>
      <dgm:spPr/>
    </dgm:pt>
    <dgm:pt modelId="{0CF9ED93-88A0-4EA1-A270-47DD0042C969}" type="pres">
      <dgm:prSet presAssocID="{44DB6B1A-2D4F-4734-8126-9F63943A0E59}" presName="sibTrans" presStyleCnt="0"/>
      <dgm:spPr/>
    </dgm:pt>
    <dgm:pt modelId="{FD77B0E6-DE21-4A4E-A5CD-3B7BF60C1904}" type="pres">
      <dgm:prSet presAssocID="{FFC9B3A5-8A6F-43FD-9046-EEBA09FB18E0}" presName="textNode" presStyleLbl="node1" presStyleIdx="1" presStyleCnt="3">
        <dgm:presLayoutVars>
          <dgm:bulletEnabled val="1"/>
        </dgm:presLayoutVars>
      </dgm:prSet>
      <dgm:spPr/>
    </dgm:pt>
    <dgm:pt modelId="{83BD992D-424E-494E-BF7F-D90FB9C66B0E}" type="pres">
      <dgm:prSet presAssocID="{57A72B6E-CA59-447D-8AD9-FD253C123416}" presName="sibTrans" presStyleCnt="0"/>
      <dgm:spPr/>
    </dgm:pt>
    <dgm:pt modelId="{3B8239FA-9F77-4DAB-BA1F-E34FCCF8B20A}" type="pres">
      <dgm:prSet presAssocID="{44ED1615-4A38-42FD-94C1-CD6238B087CE}" presName="textNode" presStyleLbl="node1" presStyleIdx="2" presStyleCnt="3">
        <dgm:presLayoutVars>
          <dgm:bulletEnabled val="1"/>
        </dgm:presLayoutVars>
      </dgm:prSet>
      <dgm:spPr/>
    </dgm:pt>
  </dgm:ptLst>
  <dgm:cxnLst>
    <dgm:cxn modelId="{B869D913-D97B-4DFB-A391-77AA4DA562E6}" srcId="{53FA4431-B33C-4662-B5F8-8F5F21065C7D}" destId="{FFC9B3A5-8A6F-43FD-9046-EEBA09FB18E0}" srcOrd="1" destOrd="0" parTransId="{285BF15E-042F-4546-AB08-9B4C4D0F1CF5}" sibTransId="{57A72B6E-CA59-447D-8AD9-FD253C123416}"/>
    <dgm:cxn modelId="{6DCC3A18-25FC-485C-8D92-01678691CB9E}" type="presOf" srcId="{FFC9B3A5-8A6F-43FD-9046-EEBA09FB18E0}" destId="{FD77B0E6-DE21-4A4E-A5CD-3B7BF60C1904}" srcOrd="0" destOrd="0" presId="urn:microsoft.com/office/officeart/2005/8/layout/hProcess9"/>
    <dgm:cxn modelId="{3DDF0E93-138C-40D4-803D-4619A037EED8}" type="presOf" srcId="{44ED1615-4A38-42FD-94C1-CD6238B087CE}" destId="{3B8239FA-9F77-4DAB-BA1F-E34FCCF8B20A}" srcOrd="0" destOrd="0" presId="urn:microsoft.com/office/officeart/2005/8/layout/hProcess9"/>
    <dgm:cxn modelId="{6F0FA996-299C-4129-A075-286A112CB535}" type="presOf" srcId="{3B3C34EC-0CBE-436C-832C-B44E2B253F92}" destId="{FA06215B-6C39-439C-A905-5FE420C7E188}" srcOrd="0" destOrd="0" presId="urn:microsoft.com/office/officeart/2005/8/layout/hProcess9"/>
    <dgm:cxn modelId="{C2DAA1A7-E16F-47A2-A062-885DAFF0F8C2}" srcId="{53FA4431-B33C-4662-B5F8-8F5F21065C7D}" destId="{3B3C34EC-0CBE-436C-832C-B44E2B253F92}" srcOrd="0" destOrd="0" parTransId="{3B9B5DB3-A08E-4CA3-BF0E-2A98DB35B067}" sibTransId="{44DB6B1A-2D4F-4734-8126-9F63943A0E59}"/>
    <dgm:cxn modelId="{0AB325B8-8007-4302-A5D2-68DE3474875C}" type="presOf" srcId="{53FA4431-B33C-4662-B5F8-8F5F21065C7D}" destId="{B5271BEC-4234-4AD3-8306-F585BA5B061E}" srcOrd="0" destOrd="0" presId="urn:microsoft.com/office/officeart/2005/8/layout/hProcess9"/>
    <dgm:cxn modelId="{EA8ABCCF-DDF5-4D27-82B9-0819D6CE1771}" srcId="{53FA4431-B33C-4662-B5F8-8F5F21065C7D}" destId="{44ED1615-4A38-42FD-94C1-CD6238B087CE}" srcOrd="2" destOrd="0" parTransId="{D00AA15D-00B9-45D6-BB5B-66ADEF5B015E}" sibTransId="{C603E06E-9DF5-45A4-BB0C-219050497DB5}"/>
    <dgm:cxn modelId="{0795C128-00BD-4E9D-AD5D-F711250E2A11}" type="presParOf" srcId="{B5271BEC-4234-4AD3-8306-F585BA5B061E}" destId="{4F6D0748-1FC2-4FF2-946F-9A215A6A70B1}" srcOrd="0" destOrd="0" presId="urn:microsoft.com/office/officeart/2005/8/layout/hProcess9"/>
    <dgm:cxn modelId="{00C9C7CB-31B8-4EF8-94A5-07AF63B66B2E}" type="presParOf" srcId="{B5271BEC-4234-4AD3-8306-F585BA5B061E}" destId="{6279285A-7BCD-4C0D-9E76-F6B8CDBB7840}" srcOrd="1" destOrd="0" presId="urn:microsoft.com/office/officeart/2005/8/layout/hProcess9"/>
    <dgm:cxn modelId="{2D03C108-47D8-47AF-BED5-CB77381E35D2}" type="presParOf" srcId="{6279285A-7BCD-4C0D-9E76-F6B8CDBB7840}" destId="{FA06215B-6C39-439C-A905-5FE420C7E188}" srcOrd="0" destOrd="0" presId="urn:microsoft.com/office/officeart/2005/8/layout/hProcess9"/>
    <dgm:cxn modelId="{2ECAB6A1-8D75-42F1-80ED-B00C078C403C}" type="presParOf" srcId="{6279285A-7BCD-4C0D-9E76-F6B8CDBB7840}" destId="{0CF9ED93-88A0-4EA1-A270-47DD0042C969}" srcOrd="1" destOrd="0" presId="urn:microsoft.com/office/officeart/2005/8/layout/hProcess9"/>
    <dgm:cxn modelId="{62EA5268-9816-43D4-AF81-A6892FF196B8}" type="presParOf" srcId="{6279285A-7BCD-4C0D-9E76-F6B8CDBB7840}" destId="{FD77B0E6-DE21-4A4E-A5CD-3B7BF60C1904}" srcOrd="2" destOrd="0" presId="urn:microsoft.com/office/officeart/2005/8/layout/hProcess9"/>
    <dgm:cxn modelId="{2F53C5B5-F953-4A6E-8F57-6788B5E6211E}" type="presParOf" srcId="{6279285A-7BCD-4C0D-9E76-F6B8CDBB7840}" destId="{83BD992D-424E-494E-BF7F-D90FB9C66B0E}" srcOrd="3" destOrd="0" presId="urn:microsoft.com/office/officeart/2005/8/layout/hProcess9"/>
    <dgm:cxn modelId="{AE2283D2-BD94-4683-AAB4-E57C85967855}" type="presParOf" srcId="{6279285A-7BCD-4C0D-9E76-F6B8CDBB7840}" destId="{3B8239FA-9F77-4DAB-BA1F-E34FCCF8B20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D0748-1FC2-4FF2-946F-9A215A6A70B1}">
      <dsp:nvSpPr>
        <dsp:cNvPr id="0" name=""/>
        <dsp:cNvSpPr/>
      </dsp:nvSpPr>
      <dsp:spPr>
        <a:xfrm>
          <a:off x="457199" y="0"/>
          <a:ext cx="5181600" cy="4064000"/>
        </a:xfrm>
        <a:prstGeom prst="rightArrow">
          <a:avLst/>
        </a:prstGeom>
        <a:solidFill>
          <a:srgbClr val="FFFF00"/>
        </a:solidFill>
        <a:ln>
          <a:noFill/>
        </a:ln>
        <a:effectLst/>
      </dsp:spPr>
      <dsp:style>
        <a:lnRef idx="0">
          <a:scrgbClr r="0" g="0" b="0"/>
        </a:lnRef>
        <a:fillRef idx="1">
          <a:scrgbClr r="0" g="0" b="0"/>
        </a:fillRef>
        <a:effectRef idx="0">
          <a:scrgbClr r="0" g="0" b="0"/>
        </a:effectRef>
        <a:fontRef idx="minor"/>
      </dsp:style>
    </dsp:sp>
    <dsp:sp modelId="{FA06215B-6C39-439C-A905-5FE420C7E188}">
      <dsp:nvSpPr>
        <dsp:cNvPr id="0" name=""/>
        <dsp:cNvSpPr/>
      </dsp:nvSpPr>
      <dsp:spPr>
        <a:xfrm>
          <a:off x="6548" y="1219199"/>
          <a:ext cx="1962150" cy="162560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t>trasparenza</a:t>
          </a:r>
        </a:p>
      </dsp:txBody>
      <dsp:txXfrm>
        <a:off x="85903" y="1298554"/>
        <a:ext cx="1803440" cy="1466890"/>
      </dsp:txXfrm>
    </dsp:sp>
    <dsp:sp modelId="{FD77B0E6-DE21-4A4E-A5CD-3B7BF60C1904}">
      <dsp:nvSpPr>
        <dsp:cNvPr id="0" name=""/>
        <dsp:cNvSpPr/>
      </dsp:nvSpPr>
      <dsp:spPr>
        <a:xfrm>
          <a:off x="2066925" y="1219199"/>
          <a:ext cx="1962150" cy="1625600"/>
        </a:xfrm>
        <a:prstGeom prst="roundRect">
          <a:avLst/>
        </a:prstGeom>
        <a:solidFill>
          <a:schemeClr val="accent1">
            <a:hueOff val="0"/>
            <a:satOff val="0"/>
            <a:lumOff val="0"/>
            <a:alphaOff val="0"/>
          </a:schemeClr>
        </a:solidFill>
        <a:ln w="12700" cap="flat" cmpd="sng" algn="ctr">
          <a:solidFill>
            <a:schemeClr val="tx2">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t>Open data</a:t>
          </a:r>
        </a:p>
      </dsp:txBody>
      <dsp:txXfrm>
        <a:off x="2146280" y="1298554"/>
        <a:ext cx="1803440" cy="1466890"/>
      </dsp:txXfrm>
    </dsp:sp>
    <dsp:sp modelId="{3B8239FA-9F77-4DAB-BA1F-E34FCCF8B20A}">
      <dsp:nvSpPr>
        <dsp:cNvPr id="0" name=""/>
        <dsp:cNvSpPr/>
      </dsp:nvSpPr>
      <dsp:spPr>
        <a:xfrm>
          <a:off x="4127301" y="1219199"/>
          <a:ext cx="1962150" cy="162560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solidFill>
                <a:schemeClr val="tx2">
                  <a:lumMod val="75000"/>
                </a:schemeClr>
              </a:solidFill>
            </a:rPr>
            <a:t>Open </a:t>
          </a:r>
          <a:r>
            <a:rPr lang="it-IT" sz="2500" kern="1200" dirty="0" err="1">
              <a:solidFill>
                <a:schemeClr val="tx2">
                  <a:lumMod val="75000"/>
                </a:schemeClr>
              </a:solidFill>
            </a:rPr>
            <a:t>government</a:t>
          </a:r>
          <a:endParaRPr lang="it-IT" sz="2500" kern="1200" dirty="0">
            <a:solidFill>
              <a:schemeClr val="tx2">
                <a:lumMod val="75000"/>
              </a:schemeClr>
            </a:solidFill>
          </a:endParaRPr>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5A7481-517C-4F46-A921-BF0E4CFC491B}" type="datetimeFigureOut">
              <a:rPr lang="it-IT" smtClean="0"/>
              <a:t>23/04/2022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AEB37-69DC-4869-97B2-7F468C2D8BC1}" type="slidenum">
              <a:rPr lang="it-IT" smtClean="0"/>
              <a:t>‹N›</a:t>
            </a:fld>
            <a:endParaRPr lang="it-IT"/>
          </a:p>
        </p:txBody>
      </p:sp>
    </p:spTree>
    <p:extLst>
      <p:ext uri="{BB962C8B-B14F-4D97-AF65-F5344CB8AC3E}">
        <p14:creationId xmlns:p14="http://schemas.microsoft.com/office/powerpoint/2010/main" val="1409029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75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304AC1C5-27FB-422E-AF98-9C1391132ED7}" type="slidenum">
              <a:rPr lang="it-IT" altLang="it-IT">
                <a:solidFill>
                  <a:srgbClr val="000000"/>
                </a:solidFill>
                <a:latin typeface="Times New Roman" pitchFamily="18" charset="0"/>
              </a:rPr>
              <a:pPr eaLnBrk="1">
                <a:buFont typeface="Times New Roman" pitchFamily="18" charset="0"/>
                <a:buNone/>
              </a:pPr>
              <a:t>75</a:t>
            </a:fld>
            <a:endParaRPr lang="it-IT" altLang="it-IT">
              <a:solidFill>
                <a:srgbClr val="000000"/>
              </a:solidFill>
              <a:latin typeface="Times New Roman" pitchFamily="18" charset="0"/>
            </a:endParaRPr>
          </a:p>
        </p:txBody>
      </p:sp>
      <p:sp>
        <p:nvSpPr>
          <p:cNvPr id="407555"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7556"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3884414" y="8684381"/>
            <a:ext cx="2972098" cy="458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135D64D-6D76-48D9-87EE-33ED229F1847}" type="slidenum">
              <a:rPr lang="it-IT" altLang="it-IT" sz="1100"/>
              <a:pPr algn="r" eaLnBrk="1" hangingPunct="1"/>
              <a:t>91</a:t>
            </a:fld>
            <a:endParaRPr lang="it-IT" altLang="it-IT" sz="11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r>
              <a:rPr lang="it-IT" altLang="it-IT" b="1">
                <a:latin typeface="Arial" charset="0"/>
              </a:rPr>
              <a:t>Informazioni sul prodotto</a:t>
            </a:r>
          </a:p>
          <a:p>
            <a:pPr eaLnBrk="1" hangingPunct="1"/>
            <a:r>
              <a:rPr lang="it-IT" altLang="it-IT">
                <a:latin typeface="Arial" charset="0"/>
              </a:rPr>
              <a:t>Nome file</a:t>
            </a:r>
          </a:p>
          <a:p>
            <a:pPr eaLnBrk="1" hangingPunct="1"/>
            <a:r>
              <a:rPr lang="it-IT" altLang="it-IT">
                <a:latin typeface="Arial" charset="0"/>
              </a:rPr>
              <a:t>Titolo</a:t>
            </a:r>
          </a:p>
          <a:p>
            <a:pPr eaLnBrk="1" hangingPunct="1"/>
            <a:r>
              <a:rPr lang="it-IT" altLang="it-IT">
                <a:latin typeface="Arial" charset="0"/>
              </a:rPr>
              <a:t>Altro titolo</a:t>
            </a:r>
          </a:p>
          <a:p>
            <a:pPr eaLnBrk="1" hangingPunct="1"/>
            <a:r>
              <a:rPr lang="it-IT" altLang="it-IT">
                <a:latin typeface="Arial" charset="0"/>
              </a:rPr>
              <a:t>Autore</a:t>
            </a:r>
          </a:p>
          <a:p>
            <a:pPr eaLnBrk="1" hangingPunct="1"/>
            <a:r>
              <a:rPr lang="it-IT" altLang="it-IT">
                <a:latin typeface="Arial" charset="0"/>
              </a:rPr>
              <a:t>Curatore</a:t>
            </a:r>
          </a:p>
          <a:p>
            <a:pPr eaLnBrk="1" hangingPunct="1"/>
            <a:r>
              <a:rPr lang="it-IT" altLang="it-IT">
                <a:latin typeface="Arial" charset="0"/>
              </a:rPr>
              <a:t>Altri contributi </a:t>
            </a:r>
          </a:p>
          <a:p>
            <a:pPr eaLnBrk="1" hangingPunct="1"/>
            <a:r>
              <a:rPr lang="it-IT" altLang="it-IT">
                <a:latin typeface="Arial" charset="0"/>
              </a:rPr>
              <a:t>Data di creazione</a:t>
            </a:r>
          </a:p>
          <a:p>
            <a:pPr eaLnBrk="1" hangingPunct="1"/>
            <a:r>
              <a:rPr lang="it-IT" altLang="it-IT">
                <a:latin typeface="Arial" charset="0"/>
              </a:rPr>
              <a:t>Abstract</a:t>
            </a:r>
          </a:p>
          <a:p>
            <a:pPr eaLnBrk="1" hangingPunct="1"/>
            <a:r>
              <a:rPr lang="it-IT" altLang="it-IT">
                <a:latin typeface="Arial" charset="0"/>
              </a:rPr>
              <a:t>Argomento</a:t>
            </a:r>
          </a:p>
          <a:p>
            <a:pPr eaLnBrk="1" hangingPunct="1"/>
            <a:r>
              <a:rPr lang="it-IT" altLang="it-IT">
                <a:latin typeface="Arial" charset="0"/>
              </a:rPr>
              <a:t>Parole chiave</a:t>
            </a:r>
          </a:p>
          <a:p>
            <a:pPr eaLnBrk="1" hangingPunct="1"/>
            <a:r>
              <a:rPr lang="it-IT" altLang="it-IT">
                <a:latin typeface="Arial" charset="0"/>
              </a:rPr>
              <a:t>Nome Progetto</a:t>
            </a:r>
          </a:p>
          <a:p>
            <a:pPr eaLnBrk="1" hangingPunct="1"/>
            <a:r>
              <a:rPr lang="it-IT" altLang="it-IT">
                <a:latin typeface="Arial" charset="0"/>
              </a:rPr>
              <a:t>Committente/i</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884414" y="8684381"/>
            <a:ext cx="2972098" cy="458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93" tIns="43247" rIns="86493" bIns="43247"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C8F0324-1171-4C88-AF3E-668A23B86517}" type="slidenum">
              <a:rPr lang="it-IT" altLang="it-IT" sz="1100"/>
              <a:pPr algn="r" eaLnBrk="1" hangingPunct="1"/>
              <a:t>92</a:t>
            </a:fld>
            <a:endParaRPr lang="it-IT" altLang="it-IT" sz="11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it-IT" altLang="it-IT" b="1">
                <a:latin typeface="Arial" charset="0"/>
              </a:rPr>
              <a:t>Informazioni sul prodotto</a:t>
            </a:r>
          </a:p>
          <a:p>
            <a:pPr eaLnBrk="1" hangingPunct="1"/>
            <a:r>
              <a:rPr lang="it-IT" altLang="it-IT">
                <a:latin typeface="Arial" charset="0"/>
              </a:rPr>
              <a:t>Nome file</a:t>
            </a:r>
          </a:p>
          <a:p>
            <a:pPr eaLnBrk="1" hangingPunct="1"/>
            <a:r>
              <a:rPr lang="it-IT" altLang="it-IT">
                <a:latin typeface="Arial" charset="0"/>
              </a:rPr>
              <a:t>Titolo</a:t>
            </a:r>
          </a:p>
          <a:p>
            <a:pPr eaLnBrk="1" hangingPunct="1"/>
            <a:r>
              <a:rPr lang="it-IT" altLang="it-IT">
                <a:latin typeface="Arial" charset="0"/>
              </a:rPr>
              <a:t>Altro titolo</a:t>
            </a:r>
          </a:p>
          <a:p>
            <a:pPr eaLnBrk="1" hangingPunct="1"/>
            <a:r>
              <a:rPr lang="it-IT" altLang="it-IT">
                <a:latin typeface="Arial" charset="0"/>
              </a:rPr>
              <a:t>Autore</a:t>
            </a:r>
          </a:p>
          <a:p>
            <a:pPr eaLnBrk="1" hangingPunct="1"/>
            <a:r>
              <a:rPr lang="it-IT" altLang="it-IT">
                <a:latin typeface="Arial" charset="0"/>
              </a:rPr>
              <a:t>Curatore</a:t>
            </a:r>
          </a:p>
          <a:p>
            <a:pPr eaLnBrk="1" hangingPunct="1"/>
            <a:r>
              <a:rPr lang="it-IT" altLang="it-IT">
                <a:latin typeface="Arial" charset="0"/>
              </a:rPr>
              <a:t>Altri contributi </a:t>
            </a:r>
          </a:p>
          <a:p>
            <a:pPr eaLnBrk="1" hangingPunct="1"/>
            <a:r>
              <a:rPr lang="it-IT" altLang="it-IT">
                <a:latin typeface="Arial" charset="0"/>
              </a:rPr>
              <a:t>Data di creazione</a:t>
            </a:r>
          </a:p>
          <a:p>
            <a:pPr eaLnBrk="1" hangingPunct="1"/>
            <a:r>
              <a:rPr lang="it-IT" altLang="it-IT">
                <a:latin typeface="Arial" charset="0"/>
              </a:rPr>
              <a:t>Abstract</a:t>
            </a:r>
          </a:p>
          <a:p>
            <a:pPr eaLnBrk="1" hangingPunct="1"/>
            <a:r>
              <a:rPr lang="it-IT" altLang="it-IT">
                <a:latin typeface="Arial" charset="0"/>
              </a:rPr>
              <a:t>Argomento</a:t>
            </a:r>
          </a:p>
          <a:p>
            <a:pPr eaLnBrk="1" hangingPunct="1"/>
            <a:r>
              <a:rPr lang="it-IT" altLang="it-IT">
                <a:latin typeface="Arial" charset="0"/>
              </a:rPr>
              <a:t>Parole chiave</a:t>
            </a:r>
          </a:p>
          <a:p>
            <a:pPr eaLnBrk="1" hangingPunct="1"/>
            <a:r>
              <a:rPr lang="it-IT" altLang="it-IT">
                <a:latin typeface="Arial" charset="0"/>
              </a:rPr>
              <a:t>Nome Progetto</a:t>
            </a:r>
          </a:p>
          <a:p>
            <a:pPr eaLnBrk="1" hangingPunct="1"/>
            <a:r>
              <a:rPr lang="it-IT" altLang="it-IT">
                <a:latin typeface="Arial" charset="0"/>
              </a:rPr>
              <a:t>Committente/i</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857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4133B113-CD98-47E2-82F5-189335967D7E}" type="slidenum">
              <a:rPr lang="it-IT" altLang="it-IT">
                <a:solidFill>
                  <a:srgbClr val="000000"/>
                </a:solidFill>
                <a:latin typeface="Times New Roman" pitchFamily="18" charset="0"/>
              </a:rPr>
              <a:pPr eaLnBrk="1">
                <a:buFont typeface="Times New Roman" pitchFamily="18" charset="0"/>
                <a:buNone/>
              </a:pPr>
              <a:t>77</a:t>
            </a:fld>
            <a:endParaRPr lang="it-IT" altLang="it-IT">
              <a:solidFill>
                <a:srgbClr val="000000"/>
              </a:solidFill>
              <a:latin typeface="Times New Roman" pitchFamily="18" charset="0"/>
            </a:endParaRPr>
          </a:p>
        </p:txBody>
      </p:sp>
      <p:sp>
        <p:nvSpPr>
          <p:cNvPr id="408579"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8580"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0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EC3D77AE-496D-4ADD-AC9D-EEEC26B0F2F2}" type="slidenum">
              <a:rPr lang="it-IT" altLang="it-IT">
                <a:solidFill>
                  <a:srgbClr val="000000"/>
                </a:solidFill>
                <a:latin typeface="Times New Roman" pitchFamily="18" charset="0"/>
              </a:rPr>
              <a:pPr eaLnBrk="1">
                <a:buFont typeface="Times New Roman" pitchFamily="18" charset="0"/>
                <a:buNone/>
              </a:pPr>
              <a:t>78</a:t>
            </a:fld>
            <a:endParaRPr lang="it-IT" altLang="it-IT">
              <a:solidFill>
                <a:srgbClr val="000000"/>
              </a:solidFill>
              <a:latin typeface="Times New Roman" pitchFamily="18" charset="0"/>
            </a:endParaRPr>
          </a:p>
        </p:txBody>
      </p:sp>
      <p:sp>
        <p:nvSpPr>
          <p:cNvPr id="409603"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04"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062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F40504C9-0986-4A9F-BEDB-417BEBA04E90}" type="slidenum">
              <a:rPr lang="it-IT" altLang="it-IT">
                <a:solidFill>
                  <a:srgbClr val="000000"/>
                </a:solidFill>
                <a:latin typeface="Times New Roman" pitchFamily="18" charset="0"/>
              </a:rPr>
              <a:pPr eaLnBrk="1">
                <a:buFont typeface="Times New Roman" pitchFamily="18" charset="0"/>
                <a:buNone/>
              </a:pPr>
              <a:t>80</a:t>
            </a:fld>
            <a:endParaRPr lang="it-IT" altLang="it-IT">
              <a:solidFill>
                <a:srgbClr val="000000"/>
              </a:solidFill>
              <a:latin typeface="Times New Roman" pitchFamily="18" charset="0"/>
            </a:endParaRPr>
          </a:p>
        </p:txBody>
      </p:sp>
      <p:sp>
        <p:nvSpPr>
          <p:cNvPr id="410627"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628"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165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E94D35F3-8B69-4142-AF26-4BCE47DECADC}" type="slidenum">
              <a:rPr lang="it-IT" altLang="it-IT">
                <a:solidFill>
                  <a:srgbClr val="000000"/>
                </a:solidFill>
                <a:latin typeface="Times New Roman" pitchFamily="18" charset="0"/>
              </a:rPr>
              <a:pPr eaLnBrk="1">
                <a:buFont typeface="Times New Roman" pitchFamily="18" charset="0"/>
                <a:buNone/>
              </a:pPr>
              <a:t>81</a:t>
            </a:fld>
            <a:endParaRPr lang="it-IT" altLang="it-IT">
              <a:solidFill>
                <a:srgbClr val="000000"/>
              </a:solidFill>
              <a:latin typeface="Times New Roman" pitchFamily="18" charset="0"/>
            </a:endParaRPr>
          </a:p>
        </p:txBody>
      </p:sp>
      <p:sp>
        <p:nvSpPr>
          <p:cNvPr id="411651" name="Rectangle 1"/>
          <p:cNvSpPr txBox="1">
            <a:spLocks noGrp="1" noRot="1" noChangeAspect="1" noChangeArrowheads="1" noTextEdit="1"/>
          </p:cNvSpPr>
          <p:nvPr>
            <p:ph type="sldImg"/>
          </p:nvPr>
        </p:nvSpPr>
        <p:spPr>
          <a:xfrm>
            <a:off x="1398588" y="760413"/>
            <a:ext cx="4999037"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1652"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267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D92E8DBE-5433-47A3-9F64-BD04B8C6B4ED}" type="slidenum">
              <a:rPr lang="it-IT" altLang="it-IT">
                <a:solidFill>
                  <a:srgbClr val="000000"/>
                </a:solidFill>
                <a:latin typeface="Times New Roman" pitchFamily="18" charset="0"/>
              </a:rPr>
              <a:pPr eaLnBrk="1">
                <a:buFont typeface="Times New Roman" pitchFamily="18" charset="0"/>
                <a:buNone/>
              </a:pPr>
              <a:t>82</a:t>
            </a:fld>
            <a:endParaRPr lang="it-IT" altLang="it-IT">
              <a:solidFill>
                <a:srgbClr val="000000"/>
              </a:solidFill>
              <a:latin typeface="Times New Roman" pitchFamily="18" charset="0"/>
            </a:endParaRPr>
          </a:p>
        </p:txBody>
      </p:sp>
      <p:sp>
        <p:nvSpPr>
          <p:cNvPr id="412675" name="Rectangle 1"/>
          <p:cNvSpPr txBox="1">
            <a:spLocks noGrp="1" noRot="1" noChangeAspect="1" noChangeArrowheads="1" noTextEdit="1"/>
          </p:cNvSpPr>
          <p:nvPr>
            <p:ph type="sldImg"/>
          </p:nvPr>
        </p:nvSpPr>
        <p:spPr>
          <a:xfrm>
            <a:off x="1398588" y="760413"/>
            <a:ext cx="4999037"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2676"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36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AEA49F9F-7B8D-40C4-AEEE-12A7A0F7F7B9}" type="slidenum">
              <a:rPr lang="it-IT" altLang="it-IT">
                <a:solidFill>
                  <a:srgbClr val="000000"/>
                </a:solidFill>
                <a:latin typeface="Times New Roman" pitchFamily="18" charset="0"/>
              </a:rPr>
              <a:pPr eaLnBrk="1">
                <a:buFont typeface="Times New Roman" pitchFamily="18" charset="0"/>
                <a:buNone/>
              </a:pPr>
              <a:t>83</a:t>
            </a:fld>
            <a:endParaRPr lang="it-IT" altLang="it-IT">
              <a:solidFill>
                <a:srgbClr val="000000"/>
              </a:solidFill>
              <a:latin typeface="Times New Roman" pitchFamily="18" charset="0"/>
            </a:endParaRPr>
          </a:p>
        </p:txBody>
      </p:sp>
      <p:sp>
        <p:nvSpPr>
          <p:cNvPr id="413699" name="Rectangle 1"/>
          <p:cNvSpPr txBox="1">
            <a:spLocks noGrp="1" noRot="1" noChangeAspect="1" noChangeArrowheads="1" noTextEdit="1"/>
          </p:cNvSpPr>
          <p:nvPr>
            <p:ph type="sldImg"/>
          </p:nvPr>
        </p:nvSpPr>
        <p:spPr>
          <a:xfrm>
            <a:off x="1398588" y="760413"/>
            <a:ext cx="4999037"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3700"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677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E61B29A0-F7F1-4684-AD67-FE6CB6F09AF5}" type="slidenum">
              <a:rPr lang="it-IT" altLang="it-IT">
                <a:solidFill>
                  <a:srgbClr val="000000"/>
                </a:solidFill>
                <a:latin typeface="Times New Roman" pitchFamily="18" charset="0"/>
              </a:rPr>
              <a:pPr eaLnBrk="1">
                <a:buFont typeface="Times New Roman" pitchFamily="18" charset="0"/>
                <a:buNone/>
              </a:pPr>
              <a:t>85</a:t>
            </a:fld>
            <a:endParaRPr lang="it-IT" altLang="it-IT">
              <a:solidFill>
                <a:srgbClr val="000000"/>
              </a:solidFill>
              <a:latin typeface="Times New Roman" pitchFamily="18" charset="0"/>
            </a:endParaRPr>
          </a:p>
        </p:txBody>
      </p:sp>
      <p:sp>
        <p:nvSpPr>
          <p:cNvPr id="416771"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6772"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779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Microsoft YaHei" charset="-122"/>
              </a:defRPr>
            </a:lvl1pPr>
            <a:lvl2pPr eaLnBrk="0">
              <a:tabLst>
                <a:tab pos="723900" algn="l"/>
                <a:tab pos="1447800" algn="l"/>
                <a:tab pos="2171700" algn="l"/>
                <a:tab pos="2895600" algn="l"/>
              </a:tabLst>
              <a:defRPr>
                <a:solidFill>
                  <a:schemeClr val="tx1"/>
                </a:solidFill>
                <a:latin typeface="Arial" charset="0"/>
                <a:ea typeface="Microsoft YaHei" charset="-122"/>
              </a:defRPr>
            </a:lvl2pPr>
            <a:lvl3pPr eaLnBrk="0">
              <a:tabLst>
                <a:tab pos="723900" algn="l"/>
                <a:tab pos="1447800" algn="l"/>
                <a:tab pos="2171700" algn="l"/>
                <a:tab pos="2895600" algn="l"/>
              </a:tabLst>
              <a:defRPr>
                <a:solidFill>
                  <a:schemeClr val="tx1"/>
                </a:solidFill>
                <a:latin typeface="Arial" charset="0"/>
                <a:ea typeface="Microsoft YaHei" charset="-122"/>
              </a:defRPr>
            </a:lvl3pPr>
            <a:lvl4pPr eaLnBrk="0">
              <a:tabLst>
                <a:tab pos="723900" algn="l"/>
                <a:tab pos="1447800" algn="l"/>
                <a:tab pos="2171700" algn="l"/>
                <a:tab pos="2895600" algn="l"/>
              </a:tabLst>
              <a:defRPr>
                <a:solidFill>
                  <a:schemeClr val="tx1"/>
                </a:solidFill>
                <a:latin typeface="Arial" charset="0"/>
                <a:ea typeface="Microsoft YaHei" charset="-122"/>
              </a:defRPr>
            </a:lvl4pPr>
            <a:lvl5pPr eaLnBrk="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charset="-122"/>
              </a:defRPr>
            </a:lvl9pPr>
          </a:lstStyle>
          <a:p>
            <a:pPr eaLnBrk="1">
              <a:buFont typeface="Times New Roman" pitchFamily="18" charset="0"/>
              <a:buNone/>
            </a:pPr>
            <a:fld id="{750C58EC-4B8D-4339-BE5B-B2FF96387AC6}" type="slidenum">
              <a:rPr lang="it-IT" altLang="it-IT">
                <a:solidFill>
                  <a:srgbClr val="000000"/>
                </a:solidFill>
                <a:latin typeface="Times New Roman" pitchFamily="18" charset="0"/>
              </a:rPr>
              <a:pPr eaLnBrk="1">
                <a:buFont typeface="Times New Roman" pitchFamily="18" charset="0"/>
                <a:buNone/>
              </a:pPr>
              <a:t>86</a:t>
            </a:fld>
            <a:endParaRPr lang="it-IT" altLang="it-IT">
              <a:solidFill>
                <a:srgbClr val="000000"/>
              </a:solidFill>
              <a:latin typeface="Times New Roman" pitchFamily="18" charset="0"/>
            </a:endParaRPr>
          </a:p>
        </p:txBody>
      </p:sp>
      <p:sp>
        <p:nvSpPr>
          <p:cNvPr id="417795" name="Rectangle 1"/>
          <p:cNvSpPr txBox="1">
            <a:spLocks noGrp="1" noRot="1" noChangeAspect="1" noChangeArrowheads="1" noTextEdit="1"/>
          </p:cNvSpPr>
          <p:nvPr>
            <p:ph type="sldImg"/>
          </p:nvPr>
        </p:nvSpPr>
        <p:spPr>
          <a:xfrm>
            <a:off x="565150" y="760413"/>
            <a:ext cx="6665913" cy="3749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7796" name="Rectangle 2"/>
          <p:cNvSpPr txBox="1">
            <a:spLocks noGrp="1" noChangeArrowheads="1"/>
          </p:cNvSpPr>
          <p:nvPr>
            <p:ph type="body" idx="1"/>
          </p:nvPr>
        </p:nvSpPr>
        <p:spPr>
          <a:xfrm>
            <a:off x="779468" y="4750960"/>
            <a:ext cx="6239011" cy="450145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EA2F6-7387-4858-99D7-B7461F1F3B7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B1FEC0D-82D2-4B8A-AE6D-E202ECC7F8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20B5330-2AE0-45B4-B412-D16A49AF6E1B}"/>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62997BA0-FDFF-425C-97A0-4C8D349E6E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6DD499-D084-4F9C-9081-5B29D174BC5C}"/>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409564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FD908C-C5F2-459D-BC08-A607608FD22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8E98842-5260-4DF5-A159-7E864A78CF6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153B01D-0020-4DB5-8505-D255E0CDEB7C}"/>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33DFA2BF-0CCF-4346-B044-5D2677A459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7956D9-D6A0-4D24-BC2A-9011FF3AA18B}"/>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293325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D2FC65F-0216-4C1E-B592-65F00F9BDA2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B023B87-608E-47F4-B5B7-CD708BD1555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F194A40-E647-4337-992E-F33340F0E255}"/>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2ACB246C-236A-44E0-B052-86483BF7D20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EA33AE-948A-44C7-8DEA-8D4AF42C998E}"/>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366240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D33BC-ED9C-4F1A-A21D-2DEE937E78E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A153DA1-8DA4-4155-86F8-07D9E0AE2FA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9366F84-A7C5-4AAD-9C9A-52FBEE71E626}"/>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972DF612-1355-445C-B4CB-4296F3E737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DC8EC36-E4F4-435D-9C0B-6443407F2942}"/>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2138036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270145-2585-427F-90A5-DB1E8667330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116D657-3525-4849-BC01-F883567CB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157BD94-7102-4118-821A-76E8D852E916}"/>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F3D52CBB-64EF-47B9-B2AB-04FC08DF4C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FE13D0-B974-4A80-BE79-7BA3BCC3E44C}"/>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2968306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87666E-9D79-4AF9-AA42-AA8548B4902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D47589-B625-4054-B780-0A805EA774C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C5C667-11C3-43EE-9D67-62B795A86C4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4534EBD-B317-4C94-A4D2-3B771F406FCA}"/>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6" name="Segnaposto piè di pagina 5">
            <a:extLst>
              <a:ext uri="{FF2B5EF4-FFF2-40B4-BE49-F238E27FC236}">
                <a16:creationId xmlns:a16="http://schemas.microsoft.com/office/drawing/2014/main" id="{22827713-214F-4CD3-A765-4D1667F5A3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D4DA7CC-8ADE-4F67-8EAD-CA400CD3CBFE}"/>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161627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2AC6BB-4EB7-4543-9BD0-F6B4588EFC0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471DB46-1F63-4AE9-9D3C-AE571EC716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CD3848-FA08-4D73-8C58-CCE3CCDE46E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A2100CC-CD93-4E50-BB59-616F4B6097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40469CC-3ED3-4729-8E30-6552F35A844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7BAA06E-07ED-4D48-8AF4-DCA24C85CB03}"/>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8" name="Segnaposto piè di pagina 7">
            <a:extLst>
              <a:ext uri="{FF2B5EF4-FFF2-40B4-BE49-F238E27FC236}">
                <a16:creationId xmlns:a16="http://schemas.microsoft.com/office/drawing/2014/main" id="{F296A9C8-D960-4FA6-AB86-0CE7AF84A73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75FCC45-A5D3-4C3C-87FA-3BB62B97D55A}"/>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211829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790B73-6759-49C9-9D40-6D46952697F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BB4C716-FB73-4A39-AED2-F7451D1BED2E}"/>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4" name="Segnaposto piè di pagina 3">
            <a:extLst>
              <a:ext uri="{FF2B5EF4-FFF2-40B4-BE49-F238E27FC236}">
                <a16:creationId xmlns:a16="http://schemas.microsoft.com/office/drawing/2014/main" id="{2E8B8C2C-1376-4F04-8FF2-2D4007FFB22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12F5BC4-6F82-4E92-B489-741D71535818}"/>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112193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A2E8D4F-DCA4-44ED-AAEA-9B9E10B8134A}"/>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3" name="Segnaposto piè di pagina 2">
            <a:extLst>
              <a:ext uri="{FF2B5EF4-FFF2-40B4-BE49-F238E27FC236}">
                <a16:creationId xmlns:a16="http://schemas.microsoft.com/office/drawing/2014/main" id="{8DAF9229-ADA1-431D-9A50-5A9AE266070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E0FEE52-C500-448B-8161-FD23682EF7FA}"/>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82770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F73221-1F8D-4F97-8E05-96EDA15DA7E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89C0B12-E91F-4233-9B52-59894E155E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BA799F2-8F8E-4FCF-A462-435D630F9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E9024C8-35AC-48CF-A22A-EE6C3D6F5E7E}"/>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6" name="Segnaposto piè di pagina 5">
            <a:extLst>
              <a:ext uri="{FF2B5EF4-FFF2-40B4-BE49-F238E27FC236}">
                <a16:creationId xmlns:a16="http://schemas.microsoft.com/office/drawing/2014/main" id="{F474FAE1-014C-43DE-A84D-FA26273CC08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951FE7E-56E0-4DB9-9500-53447F6A6467}"/>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35264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7FC94-66A5-4A77-9026-64DE5FC3D43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435E444-C3AE-4B59-A891-8C88E51F96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821CBED-4459-4DFC-A50F-51968522F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C46276B-6B60-42CE-9A5A-98F4B00A55CD}"/>
              </a:ext>
            </a:extLst>
          </p:cNvPr>
          <p:cNvSpPr>
            <a:spLocks noGrp="1"/>
          </p:cNvSpPr>
          <p:nvPr>
            <p:ph type="dt" sz="half" idx="10"/>
          </p:nvPr>
        </p:nvSpPr>
        <p:spPr/>
        <p:txBody>
          <a:bodyPr/>
          <a:lstStyle/>
          <a:p>
            <a:fld id="{2BABC6CB-9B08-40EA-8319-04B70A923219}" type="datetimeFigureOut">
              <a:rPr lang="it-IT" smtClean="0"/>
              <a:t>23/04/2022</a:t>
            </a:fld>
            <a:endParaRPr lang="it-IT"/>
          </a:p>
        </p:txBody>
      </p:sp>
      <p:sp>
        <p:nvSpPr>
          <p:cNvPr id="6" name="Segnaposto piè di pagina 5">
            <a:extLst>
              <a:ext uri="{FF2B5EF4-FFF2-40B4-BE49-F238E27FC236}">
                <a16:creationId xmlns:a16="http://schemas.microsoft.com/office/drawing/2014/main" id="{F85529FA-272E-4B5D-A918-01FD9FE7499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38689FB-90F6-403C-8061-DF3EC5003F22}"/>
              </a:ext>
            </a:extLst>
          </p:cNvPr>
          <p:cNvSpPr>
            <a:spLocks noGrp="1"/>
          </p:cNvSpPr>
          <p:nvPr>
            <p:ph type="sldNum" sz="quarter" idx="12"/>
          </p:nvPr>
        </p:nvSpPr>
        <p:spPr/>
        <p:txBody>
          <a:bodyPr/>
          <a:lstStyle/>
          <a:p>
            <a:fld id="{A1969F14-9EF9-4942-BBEF-AFAB1125D665}" type="slidenum">
              <a:rPr lang="it-IT" smtClean="0"/>
              <a:t>‹N›</a:t>
            </a:fld>
            <a:endParaRPr lang="it-IT"/>
          </a:p>
        </p:txBody>
      </p:sp>
    </p:spTree>
    <p:extLst>
      <p:ext uri="{BB962C8B-B14F-4D97-AF65-F5344CB8AC3E}">
        <p14:creationId xmlns:p14="http://schemas.microsoft.com/office/powerpoint/2010/main" val="3788981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0255626-03FA-4C20-A9B8-2460838582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67630B2-145D-4954-92F6-3B0C90EB0F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18D41F2-FD2F-40AA-BE6A-4F46FF2D79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BC6CB-9B08-40EA-8319-04B70A923219}" type="datetimeFigureOut">
              <a:rPr lang="it-IT" smtClean="0"/>
              <a:t>23/04/2022</a:t>
            </a:fld>
            <a:endParaRPr lang="it-IT"/>
          </a:p>
        </p:txBody>
      </p:sp>
      <p:sp>
        <p:nvSpPr>
          <p:cNvPr id="5" name="Segnaposto piè di pagina 4">
            <a:extLst>
              <a:ext uri="{FF2B5EF4-FFF2-40B4-BE49-F238E27FC236}">
                <a16:creationId xmlns:a16="http://schemas.microsoft.com/office/drawing/2014/main" id="{11D6E363-3473-4F1E-89F8-5EE6361584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EB9A40E-A802-4525-8949-4567CF2302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69F14-9EF9-4942-BBEF-AFAB1125D665}" type="slidenum">
              <a:rPr lang="it-IT" smtClean="0"/>
              <a:t>‹N›</a:t>
            </a:fld>
            <a:endParaRPr lang="it-IT"/>
          </a:p>
        </p:txBody>
      </p:sp>
    </p:spTree>
    <p:extLst>
      <p:ext uri="{BB962C8B-B14F-4D97-AF65-F5344CB8AC3E}">
        <p14:creationId xmlns:p14="http://schemas.microsoft.com/office/powerpoint/2010/main" val="2701808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bosettiegatti.eu/info/norme/statali/2003_0196.htm#04"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Allegato%202_Elenco%20obblighi_scuole_%20(1).xls"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file:///D:\presentazioni\presentazioni%202017\Trasparenza%2023022017.pptx#action?jump=lastslideviewed"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file:///D:\presentazioni\presentazioni%202017\Trasparenza%2023022017.pptx#action?jump=nextslide"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www.bosettiegatti.eu/info/norme/statali/1990_0241.htm"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hyperlink" Target="http://soldipubblici.gov.it/" TargetMode="Externa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file:///D:\presentazioni\presentazioni%202017\Piano%20degli%20indicatori%20doc1.docx" TargetMode="Externa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www.istituto-colombo.edu.it/albo"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www.agid.gov.it/sites/default/files/repository_files/documentazione/ll_gg_gdl_pubblicita_legale.pdf"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hyperlink" Target="https://www.garanteprivacy.it/documents/10160/0/La+trasparenza+sui+siti+web+della+PA+-+Linee+guida+del+Garante.pdf/0d55f7e1-4af4-4db0-b482-10d8791482c8?version=1.0"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8CFD7B-47EA-4F31-8D30-D319A024D67F}"/>
              </a:ext>
            </a:extLst>
          </p:cNvPr>
          <p:cNvSpPr>
            <a:spLocks noGrp="1"/>
          </p:cNvSpPr>
          <p:nvPr>
            <p:ph type="ctrTitle"/>
          </p:nvPr>
        </p:nvSpPr>
        <p:spPr>
          <a:xfrm>
            <a:off x="1524000" y="1779909"/>
            <a:ext cx="9144000" cy="2387600"/>
          </a:xfrm>
        </p:spPr>
        <p:txBody>
          <a:bodyPr>
            <a:noAutofit/>
          </a:bodyPr>
          <a:lstStyle/>
          <a:p>
            <a:r>
              <a:rPr lang="it-IT" sz="3600" dirty="0"/>
              <a:t>«LA TRASPARENZA Amministrativa:</a:t>
            </a:r>
            <a:br>
              <a:rPr lang="it-IT" sz="3600" dirty="0"/>
            </a:br>
            <a:r>
              <a:rPr lang="it-IT" sz="3600" dirty="0"/>
              <a:t>Gli obblighi delle scuole connessi alle funzioni e alla gestione dell’albo online e all’amministrazione</a:t>
            </a:r>
            <a:br>
              <a:rPr lang="it-IT" sz="3600" dirty="0"/>
            </a:br>
            <a:r>
              <a:rPr lang="it-IT" sz="3600" dirty="0"/>
              <a:t>trasparente»</a:t>
            </a:r>
          </a:p>
        </p:txBody>
      </p:sp>
      <p:sp>
        <p:nvSpPr>
          <p:cNvPr id="3" name="Sottotitolo 2">
            <a:extLst>
              <a:ext uri="{FF2B5EF4-FFF2-40B4-BE49-F238E27FC236}">
                <a16:creationId xmlns:a16="http://schemas.microsoft.com/office/drawing/2014/main" id="{C91168A8-7326-4E88-A946-A148FFE06BED}"/>
              </a:ext>
            </a:extLst>
          </p:cNvPr>
          <p:cNvSpPr>
            <a:spLocks noGrp="1"/>
          </p:cNvSpPr>
          <p:nvPr>
            <p:ph type="subTitle" idx="1"/>
          </p:nvPr>
        </p:nvSpPr>
        <p:spPr>
          <a:xfrm>
            <a:off x="1524000" y="4907756"/>
            <a:ext cx="9144000" cy="1655762"/>
          </a:xfrm>
        </p:spPr>
        <p:txBody>
          <a:bodyPr/>
          <a:lstStyle/>
          <a:p>
            <a:endParaRPr lang="it-IT"/>
          </a:p>
        </p:txBody>
      </p:sp>
    </p:spTree>
    <p:extLst>
      <p:ext uri="{BB962C8B-B14F-4D97-AF65-F5344CB8AC3E}">
        <p14:creationId xmlns:p14="http://schemas.microsoft.com/office/powerpoint/2010/main" val="4290122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CustomShape 1"/>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3200" b="1" spc="-1">
                <a:solidFill>
                  <a:srgbClr val="000000"/>
                </a:solidFill>
                <a:uFill>
                  <a:solidFill>
                    <a:srgbClr val="FFFFFF"/>
                  </a:solidFill>
                </a:uFill>
                <a:latin typeface="Calibri"/>
                <a:ea typeface="DejaVu Sans"/>
              </a:rPr>
              <a:t>2) diritto d i accesso civico</a:t>
            </a:r>
            <a:r>
              <a:rPr lang="it-IT" sz="3200" spc="-1">
                <a:solidFill>
                  <a:srgbClr val="000000"/>
                </a:solidFill>
                <a:uFill>
                  <a:solidFill>
                    <a:srgbClr val="FFFFFF"/>
                  </a:solidFill>
                </a:uFill>
                <a:latin typeface="Calibri"/>
                <a:ea typeface="DejaVu Sans"/>
              </a:rPr>
              <a:t>, previsto dall'art. 5, comma 1 ,  del  d.lgs.  n.  33  del 2013, avente ad oggetto </a:t>
            </a:r>
            <a:r>
              <a:rPr lang="it-IT" sz="3200" i="1" spc="-1">
                <a:solidFill>
                  <a:srgbClr val="000000"/>
                </a:solidFill>
                <a:uFill>
                  <a:solidFill>
                    <a:srgbClr val="FFFFFF"/>
                  </a:solidFill>
                </a:uFill>
                <a:latin typeface="Calibri"/>
                <a:ea typeface="DejaVu Sans"/>
              </a:rPr>
              <a:t>"documenti. informazioni e dati" </a:t>
            </a:r>
            <a:r>
              <a:rPr lang="it-IT" sz="3200" spc="-1">
                <a:solidFill>
                  <a:srgbClr val="000000"/>
                </a:solidFill>
                <a:uFill>
                  <a:solidFill>
                    <a:srgbClr val="FFFFFF"/>
                  </a:solidFill>
                </a:uFill>
                <a:latin typeface="Calibri"/>
                <a:ea typeface="DejaVu Sans"/>
              </a:rPr>
              <a:t>oggetto di pubblicazione obbligatoria che l'amministrazione abbia omesso di pubblicare, ed esercitabile da </a:t>
            </a:r>
            <a:r>
              <a:rPr lang="it-IT" sz="3200" i="1" spc="-1">
                <a:solidFill>
                  <a:srgbClr val="000000"/>
                </a:solidFill>
                <a:uFill>
                  <a:solidFill>
                    <a:srgbClr val="FFFFFF"/>
                  </a:solidFill>
                </a:uFill>
                <a:latin typeface="Calibri"/>
                <a:ea typeface="DejaVu Sans"/>
              </a:rPr>
              <a:t>"chiunque", </a:t>
            </a:r>
            <a:r>
              <a:rPr lang="it-IT" sz="3200" spc="-1">
                <a:solidFill>
                  <a:srgbClr val="000000"/>
                </a:solidFill>
                <a:uFill>
                  <a:solidFill>
                    <a:srgbClr val="FFFFFF"/>
                  </a:solidFill>
                </a:uFill>
                <a:latin typeface="Calibri"/>
                <a:ea typeface="DejaVu Sans"/>
              </a:rPr>
              <a:t>a prescindere da un particolare requisito di qualificazione</a:t>
            </a:r>
            <a:endParaRPr lang="it-IT" sz="3200" spc="-1">
              <a:solidFill>
                <a:srgbClr val="000000"/>
              </a:solidFill>
              <a:uFill>
                <a:solidFill>
                  <a:srgbClr val="FFFFFF"/>
                </a:solidFill>
              </a:uFill>
              <a:latin typeface="Arial"/>
            </a:endParaRPr>
          </a:p>
        </p:txBody>
      </p:sp>
      <p:sp>
        <p:nvSpPr>
          <p:cNvPr id="430" name="CustomShape 2"/>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
        <p:nvSpPr>
          <p:cNvPr id="431" name="CustomShape 3"/>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Le categorie di accesso dopo il d.lgs. 97/2016</a:t>
            </a:r>
            <a:endParaRPr lang="it-IT" sz="4400" spc="-1">
              <a:solidFill>
                <a:srgbClr val="000000"/>
              </a:solidFill>
              <a:uFill>
                <a:solidFill>
                  <a:srgbClr val="FFFFFF"/>
                </a:solidFill>
              </a:uFill>
              <a:latin typeface="Arial"/>
            </a:endParaRP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Le categorie di accesso dopo il d.lgs. 97/2016</a:t>
            </a:r>
            <a:endParaRPr lang="it-IT" sz="4400" spc="-1">
              <a:solidFill>
                <a:srgbClr val="000000"/>
              </a:solidFill>
              <a:uFill>
                <a:solidFill>
                  <a:srgbClr val="FFFFFF"/>
                </a:solidFill>
              </a:uFill>
              <a:latin typeface="Arial"/>
            </a:endParaRPr>
          </a:p>
        </p:txBody>
      </p:sp>
      <p:sp>
        <p:nvSpPr>
          <p:cNvPr id="433"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3200" b="1" spc="-1">
                <a:solidFill>
                  <a:srgbClr val="000000"/>
                </a:solidFill>
                <a:uFill>
                  <a:solidFill>
                    <a:srgbClr val="FFFFFF"/>
                  </a:solidFill>
                </a:uFill>
                <a:latin typeface="Calibri"/>
                <a:ea typeface="DejaVu Sans"/>
              </a:rPr>
              <a:t>3) diritto di accesso civico generalizzato</a:t>
            </a:r>
            <a:r>
              <a:rPr lang="it-IT" sz="3200" spc="-1">
                <a:solidFill>
                  <a:srgbClr val="000000"/>
                </a:solidFill>
                <a:uFill>
                  <a:solidFill>
                    <a:srgbClr val="FFFFFF"/>
                  </a:solidFill>
                </a:uFill>
                <a:latin typeface="Calibri"/>
                <a:ea typeface="DejaVu Sans"/>
              </a:rPr>
              <a:t>, introdotto dal d.lgs. n. 97 del 20 16 e operativo a far data dal 23 dicembre p.v., avente ad oggetto dati e documenti detenuti dalle pubbliche amministrazioni </a:t>
            </a:r>
            <a:r>
              <a:rPr lang="it-IT" sz="3200" i="1" spc="-1">
                <a:solidFill>
                  <a:srgbClr val="000000"/>
                </a:solidFill>
                <a:uFill>
                  <a:solidFill>
                    <a:srgbClr val="FFFFFF"/>
                  </a:solidFill>
                </a:uFill>
                <a:latin typeface="Calibri"/>
                <a:ea typeface="DejaVu Sans"/>
              </a:rPr>
              <a:t>"ulteriori rispetto a quelli oggetto di pubblicazione " </a:t>
            </a:r>
            <a:r>
              <a:rPr lang="it-IT" sz="3200" spc="-1">
                <a:solidFill>
                  <a:srgbClr val="000000"/>
                </a:solidFill>
                <a:uFill>
                  <a:solidFill>
                    <a:srgbClr val="FFFFFF"/>
                  </a:solidFill>
                </a:uFill>
                <a:latin typeface="Calibri"/>
                <a:ea typeface="DejaVu Sans"/>
              </a:rPr>
              <a:t>ai sensi del d.lgs. n. 33 del 2013; anche in questo caso, la legittimazione è riconosciuta  a </a:t>
            </a:r>
            <a:r>
              <a:rPr lang="it-IT" sz="3200" i="1" spc="-1">
                <a:solidFill>
                  <a:srgbClr val="000000"/>
                </a:solidFill>
                <a:uFill>
                  <a:solidFill>
                    <a:srgbClr val="FFFFFF"/>
                  </a:solidFill>
                </a:uFill>
                <a:latin typeface="Calibri"/>
                <a:ea typeface="DejaVu Sans"/>
              </a:rPr>
              <a:t>"chiunque", </a:t>
            </a:r>
            <a:r>
              <a:rPr lang="it-IT" sz="3200" spc="-1">
                <a:solidFill>
                  <a:srgbClr val="000000"/>
                </a:solidFill>
                <a:uFill>
                  <a:solidFill>
                    <a:srgbClr val="FFFFFF"/>
                  </a:solidFill>
                </a:uFill>
                <a:latin typeface="Calibri"/>
                <a:ea typeface="DejaVu Sans"/>
              </a:rPr>
              <a:t>a prescindere da un particolare requisito di qualificazione.</a:t>
            </a:r>
            <a:endParaRPr lang="it-IT" sz="3200" spc="-1">
              <a:solidFill>
                <a:srgbClr val="000000"/>
              </a:solidFill>
              <a:uFill>
                <a:solidFill>
                  <a:srgbClr val="FFFFFF"/>
                </a:solidFill>
              </a:uFill>
              <a:latin typeface="Arial"/>
            </a:endParaRPr>
          </a:p>
          <a:p>
            <a:pPr>
              <a:lnSpc>
                <a:spcPct val="100000"/>
              </a:lnSpc>
            </a:pPr>
            <a:endParaRPr lang="it-IT" sz="3200" spc="-1">
              <a:solidFill>
                <a:srgbClr val="000000"/>
              </a:solidFill>
              <a:uFill>
                <a:solidFill>
                  <a:srgbClr val="FFFFFF"/>
                </a:solidFill>
              </a:uFill>
              <a:latin typeface="Arial"/>
            </a:endParaRPr>
          </a:p>
        </p:txBody>
      </p:sp>
      <p:sp>
        <p:nvSpPr>
          <p:cNvPr id="434"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CustomShape 1"/>
          <p:cNvSpPr/>
          <p:nvPr/>
        </p:nvSpPr>
        <p:spPr>
          <a:xfrm>
            <a:off x="1981200" y="27468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4400" spc="-1">
                <a:solidFill>
                  <a:srgbClr val="000000"/>
                </a:solidFill>
                <a:uFill>
                  <a:solidFill>
                    <a:srgbClr val="FFFFFF"/>
                  </a:solidFill>
                </a:uFill>
                <a:latin typeface="Calibri"/>
              </a:rPr>
              <a:t>La sentenza del C. d S. 3631/2016</a:t>
            </a:r>
            <a:endParaRPr lang="it-IT" sz="4400" spc="-1">
              <a:solidFill>
                <a:srgbClr val="000000"/>
              </a:solidFill>
              <a:uFill>
                <a:solidFill>
                  <a:srgbClr val="FFFFFF"/>
                </a:solidFill>
              </a:uFill>
              <a:latin typeface="Arial"/>
            </a:endParaRPr>
          </a:p>
        </p:txBody>
      </p:sp>
      <p:sp>
        <p:nvSpPr>
          <p:cNvPr id="436" name="CustomShape 2"/>
          <p:cNvSpPr/>
          <p:nvPr/>
        </p:nvSpPr>
        <p:spPr>
          <a:xfrm>
            <a:off x="1981200" y="1600200"/>
            <a:ext cx="8228880" cy="45252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2360">
              <a:spcBef>
                <a:spcPts val="638"/>
              </a:spcBef>
              <a:buClr>
                <a:srgbClr val="000000"/>
              </a:buClr>
              <a:buSzPct val="45000"/>
              <a:buFont typeface="Arial"/>
              <a:buChar char="•"/>
            </a:pPr>
            <a:r>
              <a:rPr lang="it-IT" sz="2800" spc="-1">
                <a:solidFill>
                  <a:srgbClr val="000000"/>
                </a:solidFill>
                <a:uFill>
                  <a:solidFill>
                    <a:srgbClr val="FFFFFF"/>
                  </a:solidFill>
                </a:uFill>
                <a:latin typeface="Calibri"/>
              </a:rPr>
              <a:t>Il decreto 97 svincola il diritto di accesso da una posizione legittimante differenziata;</a:t>
            </a:r>
            <a:endParaRPr lang="it-IT" sz="2800" spc="-1">
              <a:solidFill>
                <a:srgbClr val="000000"/>
              </a:solidFill>
              <a:uFill>
                <a:solidFill>
                  <a:srgbClr val="FFFFFF"/>
                </a:solidFill>
              </a:uFill>
              <a:latin typeface="Arial"/>
            </a:endParaRPr>
          </a:p>
          <a:p>
            <a:pPr marL="343080" indent="-342360">
              <a:spcBef>
                <a:spcPts val="638"/>
              </a:spcBef>
              <a:buClr>
                <a:srgbClr val="000000"/>
              </a:buClr>
              <a:buSzPct val="45000"/>
              <a:buFont typeface="Arial"/>
              <a:buChar char="•"/>
            </a:pPr>
            <a:r>
              <a:rPr lang="it-IT" sz="2800" spc="-1">
                <a:solidFill>
                  <a:srgbClr val="000000"/>
                </a:solidFill>
                <a:uFill>
                  <a:solidFill>
                    <a:srgbClr val="FFFFFF"/>
                  </a:solidFill>
                </a:uFill>
                <a:latin typeface="Calibri"/>
              </a:rPr>
              <a:t>Al contempo sottopone l’accesso ai limiti previsti dall’art. 5 bis: in tal caso la PA intimata dovrà in concreto valutare se i limiti ivi enunciati siano da ritenere in concreto sussistenti, nel rispetto dei canoni di proporzionalità e ragionevolezza, a garanzia degli interessi ivi previsti e non potrà non tenere conto, nella suddetta valutazione, anche le suddette peculiarità della posizione legittimante del richiedente</a:t>
            </a:r>
            <a:endParaRPr lang="it-IT" sz="2800" spc="-1">
              <a:solidFill>
                <a:srgbClr val="000000"/>
              </a:solidFill>
              <a:uFill>
                <a:solidFill>
                  <a:srgbClr val="FFFFFF"/>
                </a:solidFill>
              </a:uFill>
              <a:latin typeface="Arial"/>
            </a:endParaRPr>
          </a:p>
        </p:txBody>
      </p:sp>
      <p:sp>
        <p:nvSpPr>
          <p:cNvPr id="437" name="CustomShape 3"/>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L’accesso civico art. 5</a:t>
            </a:r>
            <a:endParaRPr lang="it-IT" sz="4400" spc="-1">
              <a:solidFill>
                <a:srgbClr val="000000"/>
              </a:solidFill>
              <a:uFill>
                <a:solidFill>
                  <a:srgbClr val="FFFFFF"/>
                </a:solidFill>
              </a:uFill>
              <a:latin typeface="Arial"/>
            </a:endParaRPr>
          </a:p>
        </p:txBody>
      </p:sp>
      <p:sp>
        <p:nvSpPr>
          <p:cNvPr id="439"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080">
              <a:buClr>
                <a:srgbClr val="000000"/>
              </a:buClr>
              <a:buSzPct val="45000"/>
            </a:pPr>
            <a:r>
              <a:rPr lang="it-IT" sz="2800" spc="-1" dirty="0">
                <a:solidFill>
                  <a:srgbClr val="000000"/>
                </a:solidFill>
                <a:uFill>
                  <a:solidFill>
                    <a:srgbClr val="FFFFFF"/>
                  </a:solidFill>
                </a:uFill>
                <a:latin typeface="Calibri"/>
                <a:ea typeface="DejaVu Sans"/>
              </a:rPr>
              <a:t>La domanda va presentata </a:t>
            </a:r>
            <a:endParaRPr lang="it-IT" sz="28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800" spc="-1" dirty="0">
                <a:solidFill>
                  <a:srgbClr val="000000"/>
                </a:solidFill>
                <a:uFill>
                  <a:solidFill>
                    <a:srgbClr val="FFFFFF"/>
                  </a:solidFill>
                </a:uFill>
                <a:latin typeface="Calibri"/>
                <a:ea typeface="DejaVu Sans"/>
              </a:rPr>
              <a:t>All’ufficio che detiene i dati</a:t>
            </a:r>
            <a:endParaRPr lang="it-IT" sz="28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800" spc="-1" dirty="0">
                <a:solidFill>
                  <a:srgbClr val="000000"/>
                </a:solidFill>
                <a:uFill>
                  <a:solidFill>
                    <a:srgbClr val="FFFFFF"/>
                  </a:solidFill>
                </a:uFill>
                <a:latin typeface="Calibri"/>
                <a:ea typeface="DejaVu Sans"/>
              </a:rPr>
              <a:t>All’Ufficio relazioni con il pubblico</a:t>
            </a:r>
            <a:endParaRPr lang="it-IT" sz="28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800" spc="-1" dirty="0">
                <a:solidFill>
                  <a:srgbClr val="000000"/>
                </a:solidFill>
                <a:uFill>
                  <a:solidFill>
                    <a:srgbClr val="FFFFFF"/>
                  </a:solidFill>
                </a:uFill>
                <a:latin typeface="Calibri"/>
                <a:ea typeface="DejaVu Sans"/>
              </a:rPr>
              <a:t>Ad altro Ufficio individuato nell’Amministrazione trasparente»</a:t>
            </a:r>
            <a:endParaRPr lang="it-IT" sz="28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800" spc="-1" dirty="0">
                <a:solidFill>
                  <a:srgbClr val="000000"/>
                </a:solidFill>
                <a:uFill>
                  <a:solidFill>
                    <a:srgbClr val="FFFFFF"/>
                  </a:solidFill>
                </a:uFill>
                <a:latin typeface="Calibri"/>
                <a:ea typeface="DejaVu Sans"/>
              </a:rPr>
              <a:t>Al responsabile della prevenzione della corruzione e della trasparenza nel caso di documenti, dati o informazione obbligatoria</a:t>
            </a:r>
            <a:endParaRPr lang="it-IT" sz="2800" spc="-1" dirty="0">
              <a:solidFill>
                <a:srgbClr val="000000"/>
              </a:solidFill>
              <a:uFill>
                <a:solidFill>
                  <a:srgbClr val="FFFFFF"/>
                </a:solidFill>
              </a:uFill>
              <a:latin typeface="Arial"/>
            </a:endParaRPr>
          </a:p>
          <a:p>
            <a:pPr>
              <a:lnSpc>
                <a:spcPct val="100000"/>
              </a:lnSpc>
            </a:pPr>
            <a:endParaRPr lang="it-IT" sz="2800" spc="-1" dirty="0">
              <a:solidFill>
                <a:srgbClr val="000000"/>
              </a:solidFill>
              <a:uFill>
                <a:solidFill>
                  <a:srgbClr val="FFFFFF"/>
                </a:solidFill>
              </a:uFill>
              <a:latin typeface="Arial"/>
            </a:endParaRPr>
          </a:p>
        </p:txBody>
      </p:sp>
      <p:sp>
        <p:nvSpPr>
          <p:cNvPr id="440"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A quali documenti, dati e informazioni si può accedere con l’accesso civico generalizzato</a:t>
            </a:r>
            <a:endParaRPr lang="it-IT" sz="3200" spc="-1">
              <a:solidFill>
                <a:srgbClr val="000000"/>
              </a:solidFill>
              <a:uFill>
                <a:solidFill>
                  <a:srgbClr val="FFFFFF"/>
                </a:solidFill>
              </a:uFill>
              <a:latin typeface="Arial"/>
            </a:endParaRPr>
          </a:p>
        </p:txBody>
      </p:sp>
      <p:sp>
        <p:nvSpPr>
          <p:cNvPr id="442"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2000" spc="-1">
                <a:solidFill>
                  <a:srgbClr val="000000"/>
                </a:solidFill>
                <a:uFill>
                  <a:solidFill>
                    <a:srgbClr val="FFFFFF"/>
                  </a:solidFill>
                </a:uFill>
                <a:latin typeface="Calibri"/>
                <a:ea typeface="DejaVu Sans"/>
              </a:rPr>
              <a:t>l’amministrazione non è tenuta a raccogliere informazioni che non sono in suo possesso per rispondere ad una richiesta di accesso generalizzato, ma deve limitarsi a rispondere sulla base dei documenti e delle informazioni che sono già in suo possesso; </a:t>
            </a:r>
            <a:endParaRPr lang="it-IT" sz="2000" spc="-1">
              <a:solidFill>
                <a:srgbClr val="000000"/>
              </a:solidFill>
              <a:uFill>
                <a:solidFill>
                  <a:srgbClr val="FFFFFF"/>
                </a:solidFill>
              </a:uFill>
              <a:latin typeface="Arial"/>
            </a:endParaRPr>
          </a:p>
          <a:p>
            <a:pPr marL="343080" indent="-342000">
              <a:buClr>
                <a:srgbClr val="000000"/>
              </a:buClr>
              <a:buSzPct val="45000"/>
              <a:buFont typeface="Arial"/>
              <a:buChar char="•"/>
            </a:pPr>
            <a:r>
              <a:rPr lang="it-IT" sz="2000" spc="-1">
                <a:solidFill>
                  <a:srgbClr val="000000"/>
                </a:solidFill>
                <a:uFill>
                  <a:solidFill>
                    <a:srgbClr val="FFFFFF"/>
                  </a:solidFill>
                </a:uFill>
                <a:latin typeface="Calibri"/>
                <a:ea typeface="DejaVu Sans"/>
              </a:rPr>
              <a:t>l’amministrazione non è tenuta a rielaborare informazioni in suo possesso, per rispondere ad una richiesta di accesso generalizzato: deve consentire l’accesso ai documenti, ai dati ed alle informazioni così come sono già detenuti, organizzati, gestiti e fruiti. </a:t>
            </a:r>
            <a:endParaRPr lang="it-IT" sz="2000" spc="-1">
              <a:solidFill>
                <a:srgbClr val="000000"/>
              </a:solidFill>
              <a:uFill>
                <a:solidFill>
                  <a:srgbClr val="FFFFFF"/>
                </a:solidFill>
              </a:uFill>
              <a:latin typeface="Arial"/>
            </a:endParaRPr>
          </a:p>
          <a:p>
            <a:pPr marL="343080" indent="-342000">
              <a:buClr>
                <a:srgbClr val="000000"/>
              </a:buClr>
              <a:buSzPct val="45000"/>
              <a:buFont typeface="Arial"/>
              <a:buChar char="•"/>
            </a:pPr>
            <a:r>
              <a:rPr lang="it-IT" sz="2000" spc="-1">
                <a:solidFill>
                  <a:srgbClr val="000000"/>
                </a:solidFill>
                <a:uFill>
                  <a:solidFill>
                    <a:srgbClr val="FFFFFF"/>
                  </a:solidFill>
                </a:uFill>
                <a:latin typeface="Calibri"/>
                <a:ea typeface="DejaVu Sans"/>
              </a:rPr>
              <a:t>sono ammissibili, invece, le operazioni di elaborazione che consistono nell’oscuramento dei dati personali presenti nel documento o nell’informazione richiesta, e più in generale nella loro anonimizzazione, qualora ciò sia funzionale a rendere possibile l’accesso. </a:t>
            </a:r>
            <a:endParaRPr lang="it-IT" sz="2000" spc="-1">
              <a:solidFill>
                <a:srgbClr val="000000"/>
              </a:solidFill>
              <a:uFill>
                <a:solidFill>
                  <a:srgbClr val="FFFFFF"/>
                </a:solidFill>
              </a:uFill>
              <a:latin typeface="Arial"/>
            </a:endParaRPr>
          </a:p>
          <a:p>
            <a:pPr>
              <a:lnSpc>
                <a:spcPct val="100000"/>
              </a:lnSpc>
            </a:pPr>
            <a:endParaRPr lang="it-IT" sz="2000" spc="-1">
              <a:solidFill>
                <a:srgbClr val="000000"/>
              </a:solidFill>
              <a:uFill>
                <a:solidFill>
                  <a:srgbClr val="FFFFFF"/>
                </a:solidFill>
              </a:uFill>
              <a:latin typeface="Arial"/>
            </a:endParaRPr>
          </a:p>
        </p:txBody>
      </p:sp>
      <p:sp>
        <p:nvSpPr>
          <p:cNvPr id="443"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A quali documenti, dati e informazioni si può accedere con l’accesso civico generalizzato</a:t>
            </a:r>
            <a:endParaRPr lang="it-IT" sz="3200" spc="-1">
              <a:solidFill>
                <a:srgbClr val="000000"/>
              </a:solidFill>
              <a:uFill>
                <a:solidFill>
                  <a:srgbClr val="FFFFFF"/>
                </a:solidFill>
              </a:uFill>
              <a:latin typeface="Arial"/>
            </a:endParaRPr>
          </a:p>
        </p:txBody>
      </p:sp>
      <p:sp>
        <p:nvSpPr>
          <p:cNvPr id="445"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3200" spc="-1">
                <a:solidFill>
                  <a:srgbClr val="000000"/>
                </a:solidFill>
                <a:uFill>
                  <a:solidFill>
                    <a:srgbClr val="FFFFFF"/>
                  </a:solidFill>
                </a:uFill>
                <a:latin typeface="Calibri"/>
                <a:ea typeface="DejaVu Sans"/>
              </a:rPr>
              <a:t>Qualora la richiesta fosse così vaga da non permettere all’amministrazione di identificare i documenti o le informazioni richieste, essa sarebbe inammissibile. In questi casi, l’amministrazione destinataria della domanda dovrebbe chiedere un’integrazione della richiesta di accesso con la  precisazione del l’oggetto della richiesta.</a:t>
            </a:r>
            <a:endParaRPr lang="it-IT" sz="3200" spc="-1">
              <a:solidFill>
                <a:srgbClr val="000000"/>
              </a:solidFill>
              <a:uFill>
                <a:solidFill>
                  <a:srgbClr val="FFFFFF"/>
                </a:solidFill>
              </a:uFill>
              <a:latin typeface="Arial"/>
            </a:endParaRPr>
          </a:p>
          <a:p>
            <a:pPr>
              <a:lnSpc>
                <a:spcPct val="100000"/>
              </a:lnSpc>
            </a:pPr>
            <a:endParaRPr lang="it-IT" sz="3200" spc="-1">
              <a:solidFill>
                <a:srgbClr val="000000"/>
              </a:solidFill>
              <a:uFill>
                <a:solidFill>
                  <a:srgbClr val="FFFFFF"/>
                </a:solidFill>
              </a:uFill>
              <a:latin typeface="Arial"/>
            </a:endParaRPr>
          </a:p>
        </p:txBody>
      </p:sp>
      <p:sp>
        <p:nvSpPr>
          <p:cNvPr id="446"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Le garanzie per il controinteressato</a:t>
            </a:r>
            <a:endParaRPr lang="it-IT" sz="4400" spc="-1">
              <a:solidFill>
                <a:srgbClr val="000000"/>
              </a:solidFill>
              <a:uFill>
                <a:solidFill>
                  <a:srgbClr val="FFFFFF"/>
                </a:solidFill>
              </a:uFill>
              <a:latin typeface="Arial"/>
            </a:endParaRPr>
          </a:p>
        </p:txBody>
      </p:sp>
      <p:sp>
        <p:nvSpPr>
          <p:cNvPr id="448"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2400" spc="-1">
                <a:solidFill>
                  <a:srgbClr val="000000"/>
                </a:solidFill>
                <a:uFill>
                  <a:solidFill>
                    <a:srgbClr val="FFFFFF"/>
                  </a:solidFill>
                </a:uFill>
                <a:latin typeface="Calibri"/>
                <a:ea typeface="DejaVu Sans"/>
              </a:rPr>
              <a:t>Laddove la richiesta di accesso generalizzato possa incidere su interessi connessi alla protezione dei dati personali, o alla libertà e segretezza della corrispondenza oppure agli interessi economici e commerciali (ivi compresi la proprietà intellettuale, il diritto d’autore e i segreti commerciali), l’ente destinatario della richiesta di accesso deve darne comunicazione ai soggetti titolari di tali interessi, mediante invio di copia con raccomandata con avviso di ricevimento (o per via telematica per coloro che abbiano consentito tale forma di comunicazione). Si applicano, in pratica le garanzie già previste dalla l. 241/1990 per l’accesso documentale.</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449"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Il riesame</a:t>
            </a:r>
            <a:endParaRPr lang="it-IT" sz="4400" spc="-1">
              <a:solidFill>
                <a:srgbClr val="000000"/>
              </a:solidFill>
              <a:uFill>
                <a:solidFill>
                  <a:srgbClr val="FFFFFF"/>
                </a:solidFill>
              </a:uFill>
              <a:latin typeface="Arial"/>
            </a:endParaRPr>
          </a:p>
        </p:txBody>
      </p:sp>
      <p:sp>
        <p:nvSpPr>
          <p:cNvPr id="451"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2400" spc="-1">
                <a:solidFill>
                  <a:srgbClr val="000000"/>
                </a:solidFill>
                <a:uFill>
                  <a:solidFill>
                    <a:srgbClr val="FFFFFF"/>
                  </a:solidFill>
                </a:uFill>
                <a:latin typeface="Calibri"/>
                <a:ea typeface="DejaVu Sans"/>
              </a:rPr>
              <a:t>Nel caso di diniego totale o parziale dell’accesso o di mancata risposta entro 30 giorni, il richiedente può richiedere il riesame al responsabile della prevenzione della corruzione e della trasparenza che decide, con provvedimento motivato, entro il termine di 20 giorni. La tutela giurisdizionale avverso la decisione dell’Amministrazione o, in caso di richiesta di riesame, avverso quella del responsabile della prevenzione della corruzione e della trasparenza, è davanti al TAR.</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452"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CustomShape 1"/>
          <p:cNvSpPr/>
          <p:nvPr/>
        </p:nvSpPr>
        <p:spPr>
          <a:xfrm>
            <a:off x="1981200" y="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4400" spc="-1">
                <a:solidFill>
                  <a:srgbClr val="000000"/>
                </a:solidFill>
                <a:uFill>
                  <a:solidFill>
                    <a:srgbClr val="FFFFFF"/>
                  </a:solidFill>
                </a:uFill>
                <a:latin typeface="Calibri"/>
              </a:rPr>
              <a:t>Esclusioni e limiti all’accesso civico art. 5 bis </a:t>
            </a:r>
            <a:endParaRPr lang="it-IT" sz="4400" spc="-1">
              <a:solidFill>
                <a:srgbClr val="000000"/>
              </a:solidFill>
              <a:uFill>
                <a:solidFill>
                  <a:srgbClr val="FFFFFF"/>
                </a:solidFill>
              </a:uFill>
              <a:latin typeface="Arial"/>
            </a:endParaRPr>
          </a:p>
        </p:txBody>
      </p:sp>
      <p:sp>
        <p:nvSpPr>
          <p:cNvPr id="454" name="CustomShape 2"/>
          <p:cNvSpPr/>
          <p:nvPr/>
        </p:nvSpPr>
        <p:spPr>
          <a:xfrm>
            <a:off x="1981200" y="1600200"/>
            <a:ext cx="8228880" cy="45252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2360">
              <a:spcBef>
                <a:spcPts val="638"/>
              </a:spcBef>
              <a:buClr>
                <a:srgbClr val="000000"/>
              </a:buClr>
              <a:buSzPct val="45000"/>
              <a:buFont typeface="Arial"/>
              <a:buChar char="•"/>
            </a:pPr>
            <a:r>
              <a:rPr lang="it-IT" sz="3200" spc="-1">
                <a:solidFill>
                  <a:srgbClr val="000000"/>
                </a:solidFill>
                <a:uFill>
                  <a:solidFill>
                    <a:srgbClr val="FFFFFF"/>
                  </a:solidFill>
                </a:uFill>
                <a:latin typeface="Calibri"/>
              </a:rPr>
              <a:t>Si individuano puntualmente gli interessi pubblici e gli interessi privati a tutela dei quali è possibile </a:t>
            </a:r>
            <a:r>
              <a:rPr lang="it-IT" sz="3200" b="1" spc="-1">
                <a:solidFill>
                  <a:srgbClr val="000000"/>
                </a:solidFill>
                <a:uFill>
                  <a:solidFill>
                    <a:srgbClr val="FFFFFF"/>
                  </a:solidFill>
                </a:uFill>
                <a:latin typeface="Calibri"/>
              </a:rPr>
              <a:t>rifiutare</a:t>
            </a:r>
            <a:r>
              <a:rPr lang="it-IT" sz="3200" spc="-1">
                <a:solidFill>
                  <a:srgbClr val="000000"/>
                </a:solidFill>
                <a:uFill>
                  <a:solidFill>
                    <a:srgbClr val="FFFFFF"/>
                  </a:solidFill>
                </a:uFill>
                <a:latin typeface="Calibri"/>
              </a:rPr>
              <a:t> la richiesta di accesso civico, ferma restando l’</a:t>
            </a:r>
            <a:r>
              <a:rPr lang="it-IT" sz="3200" b="1" spc="-1">
                <a:solidFill>
                  <a:srgbClr val="000000"/>
                </a:solidFill>
                <a:uFill>
                  <a:solidFill>
                    <a:srgbClr val="FFFFFF"/>
                  </a:solidFill>
                </a:uFill>
                <a:latin typeface="Calibri"/>
              </a:rPr>
              <a:t>esclusione</a:t>
            </a:r>
            <a:r>
              <a:rPr lang="it-IT" sz="3200" spc="-1">
                <a:solidFill>
                  <a:srgbClr val="000000"/>
                </a:solidFill>
                <a:uFill>
                  <a:solidFill>
                    <a:srgbClr val="FFFFFF"/>
                  </a:solidFill>
                </a:uFill>
                <a:latin typeface="Calibri"/>
              </a:rPr>
              <a:t> del diritto di accesso nei casi di segreto di Stato e negli altri casi di divieto di accesso o di divulgazione previsti dalla legge, compresi i limiti previsti dall’art. 24 della l. 241/1990</a:t>
            </a:r>
            <a:endParaRPr lang="it-IT" sz="3200" spc="-1">
              <a:solidFill>
                <a:srgbClr val="000000"/>
              </a:solidFill>
              <a:uFill>
                <a:solidFill>
                  <a:srgbClr val="FFFFFF"/>
                </a:solidFill>
              </a:uFill>
              <a:latin typeface="Arial"/>
            </a:endParaRPr>
          </a:p>
        </p:txBody>
      </p:sp>
      <p:sp>
        <p:nvSpPr>
          <p:cNvPr id="455" name="CustomShape 3"/>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it-IT" sz="3200" spc="-1">
                <a:solidFill>
                  <a:srgbClr val="000000"/>
                </a:solidFill>
                <a:uFill>
                  <a:solidFill>
                    <a:srgbClr val="FFFFFF"/>
                  </a:solidFill>
                </a:uFill>
                <a:latin typeface="Calibri"/>
                <a:ea typeface="DejaVu Sans"/>
              </a:rPr>
              <a:t>Limiti all’accesso civico generalizzato</a:t>
            </a:r>
            <a:endParaRPr lang="it-IT" sz="3200" spc="-1">
              <a:solidFill>
                <a:srgbClr val="000000"/>
              </a:solidFill>
              <a:uFill>
                <a:solidFill>
                  <a:srgbClr val="FFFFFF"/>
                </a:solidFill>
              </a:uFill>
              <a:latin typeface="Arial"/>
            </a:endParaRPr>
          </a:p>
          <a:p>
            <a:r>
              <a:rPr lang="it-IT" sz="3200" spc="-1">
                <a:solidFill>
                  <a:srgbClr val="000000"/>
                </a:solidFill>
                <a:uFill>
                  <a:solidFill>
                    <a:srgbClr val="FFFFFF"/>
                  </a:solidFill>
                </a:uFill>
                <a:latin typeface="Calibri"/>
                <a:ea typeface="DejaVu Sans"/>
              </a:rPr>
              <a:t>eccezioni relative (art. 5 bis c. 1) Il possibile rifiuto</a:t>
            </a:r>
            <a:endParaRPr lang="it-IT" sz="3200" spc="-1">
              <a:solidFill>
                <a:srgbClr val="000000"/>
              </a:solidFill>
              <a:uFill>
                <a:solidFill>
                  <a:srgbClr val="FFFFFF"/>
                </a:solidFill>
              </a:uFill>
              <a:latin typeface="Arial"/>
            </a:endParaRPr>
          </a:p>
          <a:p>
            <a:pPr algn="ctr">
              <a:lnSpc>
                <a:spcPct val="100000"/>
              </a:lnSpc>
            </a:pPr>
            <a:endParaRPr lang="it-IT" sz="3200" spc="-1">
              <a:solidFill>
                <a:srgbClr val="000000"/>
              </a:solidFill>
              <a:uFill>
                <a:solidFill>
                  <a:srgbClr val="FFFFFF"/>
                </a:solidFill>
              </a:uFill>
              <a:latin typeface="Arial"/>
            </a:endParaRPr>
          </a:p>
        </p:txBody>
      </p:sp>
      <p:sp>
        <p:nvSpPr>
          <p:cNvPr id="457"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080">
              <a:buClr>
                <a:srgbClr val="000000"/>
              </a:buClr>
              <a:buSzPct val="45000"/>
            </a:pPr>
            <a:r>
              <a:rPr lang="it-IT" sz="2400" spc="-1" dirty="0">
                <a:solidFill>
                  <a:srgbClr val="000000"/>
                </a:solidFill>
                <a:uFill>
                  <a:solidFill>
                    <a:srgbClr val="FFFFFF"/>
                  </a:solidFill>
                </a:uFill>
                <a:latin typeface="Calibri"/>
                <a:ea typeface="DejaVu Sans"/>
              </a:rPr>
              <a:t>Il comma 1  dell’art. 5-bis richiama una serie di interessi pubblici che potrebbero subire un pregiudizio dall’esercizio dell’accesso:</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la sicurezza pubblica e l'ordine pubblico;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la sicurezza nazionale;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la difesa e le questioni militari;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le relazioni internazionali;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la politica e la stabilità finanziaria ed economica dello Stato;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la conduzione di indagini sui reati e il loro perseguimento;  </a:t>
            </a:r>
            <a:endParaRPr lang="it-IT" sz="24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2400" spc="-1" dirty="0">
                <a:solidFill>
                  <a:srgbClr val="000000"/>
                </a:solidFill>
                <a:uFill>
                  <a:solidFill>
                    <a:srgbClr val="FFFFFF"/>
                  </a:solidFill>
                </a:uFill>
                <a:latin typeface="Calibri"/>
                <a:ea typeface="DejaVu Sans"/>
              </a:rPr>
              <a:t>il regolare svolgimento di attività ispettive</a:t>
            </a:r>
            <a:endParaRPr lang="it-IT" sz="2400" spc="-1" dirty="0">
              <a:solidFill>
                <a:srgbClr val="000000"/>
              </a:solidFill>
              <a:uFill>
                <a:solidFill>
                  <a:srgbClr val="FFFFFF"/>
                </a:solidFill>
              </a:uFill>
              <a:latin typeface="Arial"/>
            </a:endParaRPr>
          </a:p>
        </p:txBody>
      </p:sp>
      <p:sp>
        <p:nvSpPr>
          <p:cNvPr id="458"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1549200" y="-47160"/>
            <a:ext cx="8227800" cy="45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200" spc="-1">
                <a:solidFill>
                  <a:srgbClr val="000000"/>
                </a:solidFill>
                <a:uFill>
                  <a:solidFill>
                    <a:srgbClr val="FFFFFF"/>
                  </a:solidFill>
                </a:uFill>
                <a:latin typeface="Calibri"/>
                <a:ea typeface="DejaVu Sans"/>
              </a:rPr>
              <a:t>Le case della </a:t>
            </a:r>
            <a:r>
              <a:rPr lang="it-IT" sz="2800" spc="-1">
                <a:solidFill>
                  <a:srgbClr val="000000"/>
                </a:solidFill>
                <a:uFill>
                  <a:solidFill>
                    <a:srgbClr val="FFFFFF"/>
                  </a:solidFill>
                </a:uFill>
                <a:latin typeface="Calibri"/>
                <a:ea typeface="DejaVu Sans"/>
              </a:rPr>
              <a:t>trasparenza</a:t>
            </a:r>
            <a:endParaRPr lang="it-IT" sz="2800" spc="-1">
              <a:solidFill>
                <a:srgbClr val="000000"/>
              </a:solidFill>
              <a:uFill>
                <a:solidFill>
                  <a:srgbClr val="FFFFFF"/>
                </a:solidFill>
              </a:uFill>
              <a:latin typeface="Arial"/>
            </a:endParaRPr>
          </a:p>
        </p:txBody>
      </p:sp>
      <p:sp>
        <p:nvSpPr>
          <p:cNvPr id="352" name="CustomShape 2"/>
          <p:cNvSpPr/>
          <p:nvPr/>
        </p:nvSpPr>
        <p:spPr>
          <a:xfrm>
            <a:off x="1635240" y="463320"/>
            <a:ext cx="3958920" cy="175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b="1" spc="-1">
                <a:solidFill>
                  <a:srgbClr val="000000"/>
                </a:solidFill>
                <a:uFill>
                  <a:solidFill>
                    <a:srgbClr val="FFFFFF"/>
                  </a:solidFill>
                </a:uFill>
                <a:latin typeface="Calibri"/>
                <a:ea typeface="DejaVu Sans"/>
              </a:rPr>
              <a:t>Art. 1 l. 241/1990</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Calibri"/>
                <a:ea typeface="DejaVu Sans"/>
              </a:rPr>
              <a:t>L’attività amministrativa persegue i fini determinati dalla legge ed è retta da criteri di economicità, di efficacia, di imparzialità, di pubblicità e di trasparenza </a:t>
            </a:r>
            <a:endParaRPr lang="it-IT" sz="1600" spc="-1">
              <a:solidFill>
                <a:srgbClr val="000000"/>
              </a:solidFill>
              <a:uFill>
                <a:solidFill>
                  <a:srgbClr val="FFFFFF"/>
                </a:solidFill>
              </a:uFill>
              <a:latin typeface="Arial"/>
            </a:endParaRPr>
          </a:p>
        </p:txBody>
      </p:sp>
      <p:sp>
        <p:nvSpPr>
          <p:cNvPr id="353" name="CustomShape 3"/>
          <p:cNvSpPr/>
          <p:nvPr/>
        </p:nvSpPr>
        <p:spPr>
          <a:xfrm>
            <a:off x="5595960" y="376560"/>
            <a:ext cx="4967280" cy="1792440"/>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b="1" spc="-1">
                <a:solidFill>
                  <a:srgbClr val="000000"/>
                </a:solidFill>
                <a:uFill>
                  <a:solidFill>
                    <a:srgbClr val="FFFFFF"/>
                  </a:solidFill>
                </a:uFill>
                <a:latin typeface="Calibri"/>
                <a:ea typeface="DejaVu Sans"/>
              </a:rPr>
              <a:t>Art. 26 . 241/1990</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Calibri"/>
                <a:ea typeface="DejaVu Sans"/>
              </a:rPr>
              <a:t>sono pubblicati, secondo le modalità previste dai singoli ordinamenti, le direttive, i programmi, le istruzioni, le circolari e ogni atto che dispone in generale sulla organizzazione, sulle funzioni, sugli obiettivi, sui procedimenti di una pubblica amministrazione……(abrogato dal d.lgs. 33/2013)...</a:t>
            </a:r>
            <a:endParaRPr lang="it-IT" sz="1600" spc="-1">
              <a:solidFill>
                <a:srgbClr val="000000"/>
              </a:solidFill>
              <a:uFill>
                <a:solidFill>
                  <a:srgbClr val="FFFFFF"/>
                </a:solidFill>
              </a:uFill>
              <a:latin typeface="Arial"/>
            </a:endParaRPr>
          </a:p>
        </p:txBody>
      </p:sp>
      <p:sp>
        <p:nvSpPr>
          <p:cNvPr id="354" name="CustomShape 4"/>
          <p:cNvSpPr/>
          <p:nvPr/>
        </p:nvSpPr>
        <p:spPr>
          <a:xfrm>
            <a:off x="1558920" y="3541320"/>
            <a:ext cx="9107280" cy="2279160"/>
          </a:xfrm>
          <a:prstGeom prst="rect">
            <a:avLst/>
          </a:prstGeom>
          <a:solidFill>
            <a:schemeClr val="bg2"/>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b="1" spc="-1">
                <a:solidFill>
                  <a:srgbClr val="000000"/>
                </a:solidFill>
                <a:uFill>
                  <a:solidFill>
                    <a:srgbClr val="FFFFFF"/>
                  </a:solidFill>
                </a:uFill>
                <a:latin typeface="Calibri"/>
                <a:ea typeface="DejaVu Sans"/>
              </a:rPr>
              <a:t>d.lgs. 150/2009</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Calibri"/>
                <a:ea typeface="DejaVu Sans"/>
              </a:rPr>
              <a:t>Art. 1 Le disposizioni del presente decreto assicurano……….., nonché la trasparenza dell'operato delle amministrazioni pubbliche anche a garanzia della legalità. </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Calibri"/>
                <a:ea typeface="DejaVu Sans"/>
              </a:rPr>
              <a:t>Art. 11 La trasparenza è intesa come accessibilità totale, anche attraverso lo strumento della pubblicazione sui siti istituzionali delle amministrazioni pubbliche, delle informazioni concernenti ogni aspetto dell'organizzazione, degli indicatori relativi agli andamenti gestionali e all'utilizzo delle risorse per il perseguimento delle funzioni istituzionali, dei risultati dell'attività di misurazione e valutazione svolta dagli organi competenti, allo scopo di favorire forme diffuse di controllo del rispetto dei principi di buon andamento e imparzialità. </a:t>
            </a:r>
            <a:endParaRPr lang="it-IT" sz="1600" spc="-1">
              <a:solidFill>
                <a:srgbClr val="000000"/>
              </a:solidFill>
              <a:uFill>
                <a:solidFill>
                  <a:srgbClr val="FFFFFF"/>
                </a:solidFill>
              </a:uFill>
              <a:latin typeface="Arial"/>
            </a:endParaRPr>
          </a:p>
        </p:txBody>
      </p:sp>
      <p:sp>
        <p:nvSpPr>
          <p:cNvPr id="355" name="CustomShape 5"/>
          <p:cNvSpPr/>
          <p:nvPr/>
        </p:nvSpPr>
        <p:spPr>
          <a:xfrm>
            <a:off x="1660440" y="2205000"/>
            <a:ext cx="8902440" cy="1305720"/>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b="1" spc="-1">
                <a:solidFill>
                  <a:srgbClr val="000000"/>
                </a:solidFill>
                <a:uFill>
                  <a:solidFill>
                    <a:srgbClr val="FFFFFF"/>
                  </a:solidFill>
                </a:uFill>
                <a:latin typeface="Arial"/>
                <a:ea typeface="DejaVu Sans"/>
              </a:rPr>
              <a:t>Articolo 12 l. 241/1990</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Arial"/>
                <a:ea typeface="DejaVu Sans"/>
              </a:rPr>
              <a:t>La concessione di sovvenzioni, contributi, sussidi ed ausili finanziari e l'attribuzione di vantaggi economici di qualunque genere a persone ed enti pubblici e privati sono subordinate alla predeterminazione da parte delle amministrazioni procedenti, nelle forme previste dai rispettivi ordinamenti, dei criteri e delle modalità cui le amministrazioni stesse devono attenersi</a:t>
            </a:r>
            <a:endParaRPr lang="it-IT" sz="1600" spc="-1">
              <a:solidFill>
                <a:srgbClr val="000000"/>
              </a:solidFill>
              <a:uFill>
                <a:solidFill>
                  <a:srgbClr val="FFFFFF"/>
                </a:solidFill>
              </a:uFill>
              <a:latin typeface="Arial"/>
            </a:endParaRPr>
          </a:p>
        </p:txBody>
      </p:sp>
      <p:sp>
        <p:nvSpPr>
          <p:cNvPr id="356" name="CustomShape 6"/>
          <p:cNvSpPr/>
          <p:nvPr/>
        </p:nvSpPr>
        <p:spPr>
          <a:xfrm>
            <a:off x="1524000" y="5949360"/>
            <a:ext cx="9014040" cy="81900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spc="-1">
                <a:solidFill>
                  <a:srgbClr val="000000"/>
                </a:solidFill>
                <a:uFill>
                  <a:solidFill>
                    <a:srgbClr val="FFFFFF"/>
                  </a:solidFill>
                </a:uFill>
                <a:latin typeface="Arial"/>
                <a:ea typeface="DejaVu Sans"/>
              </a:rPr>
              <a:t>Art. 1 d.lgs 33 «La trasparenza è intesa come accessibilità totale dei dati e documenti detenuti dalle pubbliche amministrazioni allo scopo di tutelare i diritti fondamentali e favorire forme diffuse di controllo sul perseguimento delle funzioni istituzionali e sull’utilizzo delle risorse pubbliche</a:t>
            </a:r>
            <a:endParaRPr lang="it-IT" sz="1600" spc="-1">
              <a:solidFill>
                <a:srgbClr val="000000"/>
              </a:solidFill>
              <a:uFill>
                <a:solidFill>
                  <a:srgbClr val="FFFFFF"/>
                </a:solidFill>
              </a:uFill>
              <a:latin typeface="Arial"/>
            </a:endParaRP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CustomShape 1"/>
          <p:cNvSpPr/>
          <p:nvPr/>
        </p:nvSpPr>
        <p:spPr>
          <a:xfrm>
            <a:off x="1643865" y="342540"/>
            <a:ext cx="9924836"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it-IT" sz="3600" spc="-1" dirty="0">
                <a:solidFill>
                  <a:srgbClr val="000000"/>
                </a:solidFill>
                <a:uFill>
                  <a:solidFill>
                    <a:srgbClr val="FFFFFF"/>
                  </a:solidFill>
                </a:uFill>
                <a:latin typeface="Calibri"/>
                <a:ea typeface="DejaVu Sans"/>
              </a:rPr>
              <a:t>Limiti all’accesso civico generalizzato</a:t>
            </a:r>
            <a:endParaRPr lang="it-IT" sz="3600" spc="-1" dirty="0">
              <a:solidFill>
                <a:srgbClr val="000000"/>
              </a:solidFill>
              <a:uFill>
                <a:solidFill>
                  <a:srgbClr val="FFFFFF"/>
                </a:solidFill>
              </a:uFill>
              <a:latin typeface="Arial"/>
            </a:endParaRPr>
          </a:p>
          <a:p>
            <a:r>
              <a:rPr lang="it-IT" sz="3600" spc="-1" dirty="0">
                <a:solidFill>
                  <a:srgbClr val="000000"/>
                </a:solidFill>
                <a:uFill>
                  <a:solidFill>
                    <a:srgbClr val="FFFFFF"/>
                  </a:solidFill>
                </a:uFill>
                <a:latin typeface="Calibri"/>
                <a:ea typeface="DejaVu Sans"/>
              </a:rPr>
              <a:t>eccezioni relative (art. 5 bis c. 2) Il possibile rifiuto</a:t>
            </a:r>
            <a:endParaRPr lang="it-IT" sz="3600" spc="-1" dirty="0">
              <a:solidFill>
                <a:srgbClr val="000000"/>
              </a:solidFill>
              <a:uFill>
                <a:solidFill>
                  <a:srgbClr val="FFFFFF"/>
                </a:solidFill>
              </a:uFill>
              <a:latin typeface="Arial"/>
            </a:endParaRPr>
          </a:p>
          <a:p>
            <a:pPr algn="ctr">
              <a:lnSpc>
                <a:spcPct val="100000"/>
              </a:lnSpc>
            </a:pPr>
            <a:endParaRPr lang="it-IT" sz="3600" spc="-1" dirty="0">
              <a:solidFill>
                <a:srgbClr val="000000"/>
              </a:solidFill>
              <a:uFill>
                <a:solidFill>
                  <a:srgbClr val="FFFFFF"/>
                </a:solidFill>
              </a:uFill>
              <a:latin typeface="Arial"/>
            </a:endParaRPr>
          </a:p>
        </p:txBody>
      </p:sp>
      <p:sp>
        <p:nvSpPr>
          <p:cNvPr id="460" name="CustomShape 2"/>
          <p:cNvSpPr/>
          <p:nvPr/>
        </p:nvSpPr>
        <p:spPr>
          <a:xfrm>
            <a:off x="1643865" y="1744038"/>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080">
              <a:buClr>
                <a:srgbClr val="000000"/>
              </a:buClr>
              <a:buSzPct val="45000"/>
            </a:pPr>
            <a:r>
              <a:rPr lang="it-IT" sz="3200" spc="-1" dirty="0">
                <a:solidFill>
                  <a:srgbClr val="000000"/>
                </a:solidFill>
                <a:uFill>
                  <a:solidFill>
                    <a:srgbClr val="FFFFFF"/>
                  </a:solidFill>
                </a:uFill>
                <a:latin typeface="Calibri"/>
                <a:ea typeface="DejaVu Sans"/>
              </a:rPr>
              <a:t>Il 2° comma dello stesso articolo riguarda interessi privati:</a:t>
            </a:r>
            <a:endParaRPr lang="it-IT" sz="32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3200" spc="-1" dirty="0">
                <a:solidFill>
                  <a:srgbClr val="000000"/>
                </a:solidFill>
                <a:uFill>
                  <a:solidFill>
                    <a:srgbClr val="FFFFFF"/>
                  </a:solidFill>
                </a:uFill>
                <a:latin typeface="Calibri"/>
                <a:ea typeface="DejaVu Sans"/>
              </a:rPr>
              <a:t>la protezione dei dati personali, in conformità con la disciplina legislativa in materia; </a:t>
            </a:r>
            <a:endParaRPr lang="it-IT" sz="32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3200" spc="-1" dirty="0">
                <a:solidFill>
                  <a:srgbClr val="000000"/>
                </a:solidFill>
                <a:uFill>
                  <a:solidFill>
                    <a:srgbClr val="FFFFFF"/>
                  </a:solidFill>
                </a:uFill>
                <a:latin typeface="Calibri"/>
                <a:ea typeface="DejaVu Sans"/>
              </a:rPr>
              <a:t>la libertà e la segretezza della corrispondenza;</a:t>
            </a:r>
            <a:endParaRPr lang="it-IT" sz="3200" spc="-1" dirty="0">
              <a:solidFill>
                <a:srgbClr val="000000"/>
              </a:solidFill>
              <a:uFill>
                <a:solidFill>
                  <a:srgbClr val="FFFFFF"/>
                </a:solidFill>
              </a:uFill>
              <a:latin typeface="Arial"/>
            </a:endParaRPr>
          </a:p>
          <a:p>
            <a:pPr marL="343080" indent="-342000">
              <a:buClr>
                <a:srgbClr val="000000"/>
              </a:buClr>
              <a:buSzPct val="45000"/>
              <a:buFont typeface="Arial"/>
              <a:buChar char="•"/>
            </a:pPr>
            <a:r>
              <a:rPr lang="it-IT" sz="3200" spc="-1" dirty="0">
                <a:solidFill>
                  <a:srgbClr val="000000"/>
                </a:solidFill>
                <a:uFill>
                  <a:solidFill>
                    <a:srgbClr val="FFFFFF"/>
                  </a:solidFill>
                </a:uFill>
                <a:latin typeface="Calibri"/>
                <a:ea typeface="DejaVu Sans"/>
              </a:rPr>
              <a:t>gli interessi economici e commerciali di una persona fisica o giuridica, ivi compresi la proprietà intellettuale, il diritto d'autore e i segreti commerciali.</a:t>
            </a:r>
            <a:endParaRPr lang="it-IT" sz="3200" spc="-1" dirty="0">
              <a:solidFill>
                <a:srgbClr val="000000"/>
              </a:solidFill>
              <a:uFill>
                <a:solidFill>
                  <a:srgbClr val="FFFFFF"/>
                </a:solidFill>
              </a:uFill>
              <a:latin typeface="Arial"/>
            </a:endParaRPr>
          </a:p>
          <a:p>
            <a:pPr>
              <a:lnSpc>
                <a:spcPct val="100000"/>
              </a:lnSpc>
            </a:pPr>
            <a:endParaRPr lang="it-IT" sz="3200" spc="-1" dirty="0">
              <a:solidFill>
                <a:srgbClr val="000000"/>
              </a:solidFill>
              <a:uFill>
                <a:solidFill>
                  <a:srgbClr val="FFFFFF"/>
                </a:solidFill>
              </a:uFill>
              <a:latin typeface="Arial"/>
            </a:endParaRPr>
          </a:p>
        </p:txBody>
      </p:sp>
      <p:sp>
        <p:nvSpPr>
          <p:cNvPr id="461"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it-IT" sz="2800" b="1" spc="-1">
                <a:solidFill>
                  <a:srgbClr val="000000"/>
                </a:solidFill>
                <a:uFill>
                  <a:solidFill>
                    <a:srgbClr val="FFFFFF"/>
                  </a:solidFill>
                </a:uFill>
                <a:latin typeface="Calibri"/>
                <a:ea typeface="DejaVu Sans"/>
              </a:rPr>
              <a:t>Limiti all’esercizio all’accesso civico generalizzato</a:t>
            </a:r>
            <a:endParaRPr lang="it-IT" sz="2800" spc="-1">
              <a:solidFill>
                <a:srgbClr val="000000"/>
              </a:solidFill>
              <a:uFill>
                <a:solidFill>
                  <a:srgbClr val="FFFFFF"/>
                </a:solidFill>
              </a:uFill>
              <a:latin typeface="Arial"/>
            </a:endParaRPr>
          </a:p>
          <a:p>
            <a:r>
              <a:rPr lang="it-IT" sz="2800" spc="-1">
                <a:solidFill>
                  <a:srgbClr val="000000"/>
                </a:solidFill>
                <a:uFill>
                  <a:solidFill>
                    <a:srgbClr val="FFFFFF"/>
                  </a:solidFill>
                </a:uFill>
                <a:latin typeface="Calibri"/>
                <a:ea typeface="DejaVu Sans"/>
              </a:rPr>
              <a:t>Le eccezioni assolute (art. 5 bis) L’esclusione</a:t>
            </a:r>
            <a:endParaRPr lang="it-IT" sz="2800" spc="-1">
              <a:solidFill>
                <a:srgbClr val="000000"/>
              </a:solidFill>
              <a:uFill>
                <a:solidFill>
                  <a:srgbClr val="FFFFFF"/>
                </a:solidFill>
              </a:uFill>
              <a:latin typeface="Arial"/>
            </a:endParaRPr>
          </a:p>
          <a:p>
            <a:pPr algn="ctr">
              <a:lnSpc>
                <a:spcPct val="100000"/>
              </a:lnSpc>
            </a:pPr>
            <a:endParaRPr lang="it-IT" sz="2800" spc="-1">
              <a:solidFill>
                <a:srgbClr val="000000"/>
              </a:solidFill>
              <a:uFill>
                <a:solidFill>
                  <a:srgbClr val="FFFFFF"/>
                </a:solidFill>
              </a:uFill>
              <a:latin typeface="Arial"/>
            </a:endParaRPr>
          </a:p>
        </p:txBody>
      </p:sp>
      <p:sp>
        <p:nvSpPr>
          <p:cNvPr id="463" name="CustomShape 2"/>
          <p:cNvSpPr/>
          <p:nvPr/>
        </p:nvSpPr>
        <p:spPr>
          <a:xfrm>
            <a:off x="1981200" y="1600200"/>
            <a:ext cx="8228520" cy="254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2400" spc="-1">
                <a:solidFill>
                  <a:srgbClr val="000000"/>
                </a:solidFill>
                <a:uFill>
                  <a:solidFill>
                    <a:srgbClr val="FFFFFF"/>
                  </a:solidFill>
                </a:uFill>
                <a:latin typeface="Calibri"/>
                <a:ea typeface="DejaVu Sans"/>
              </a:rPr>
              <a:t>L’accesso generalizzato è escluso nei casi indicati al co. 3 dell’art. 5 bis, nei casi cioè in cui una norma di legge, sulla base di una valutazione preventiva e generale, per tutelare interessi prioritari e fondamentali, dispone sicuramente la non ostensibilità di dati, documenti e informazioni ovvero la consente secondo particolari condizioni, modalità e/o limiti</a:t>
            </a:r>
            <a:endParaRPr lang="it-IT" sz="2400" spc="-1">
              <a:solidFill>
                <a:srgbClr val="000000"/>
              </a:solidFill>
              <a:uFill>
                <a:solidFill>
                  <a:srgbClr val="FFFFFF"/>
                </a:solidFill>
              </a:uFill>
              <a:latin typeface="Arial"/>
            </a:endParaRPr>
          </a:p>
        </p:txBody>
      </p:sp>
      <p:sp>
        <p:nvSpPr>
          <p:cNvPr id="464"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
        <p:nvSpPr>
          <p:cNvPr id="465" name="CustomShape 4"/>
          <p:cNvSpPr/>
          <p:nvPr/>
        </p:nvSpPr>
        <p:spPr>
          <a:xfrm>
            <a:off x="1981200" y="4797000"/>
            <a:ext cx="8146080" cy="146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a) segreto di Stato; </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b) negli altri casi di divieto di accesso o divulgazione previsti dalla legge, ivi compresi i casi in cui l’accesso è subordinato dalla disciplina vigente al rispetto di specifiche modalità o limiti, inclusi quelli di cui all’art. 24, comma 1, della legge n. 241 del 1990.</a:t>
            </a:r>
            <a:endParaRPr lang="it-IT" spc="-1">
              <a:solidFill>
                <a:srgbClr val="000000"/>
              </a:solidFill>
              <a:uFill>
                <a:solidFill>
                  <a:srgbClr val="FFFFFF"/>
                </a:solidFill>
              </a:uFill>
              <a:latin typeface="Arial"/>
            </a:endParaRPr>
          </a:p>
        </p:txBody>
      </p:sp>
      <p:sp>
        <p:nvSpPr>
          <p:cNvPr id="466" name="CustomShape 5"/>
          <p:cNvSpPr/>
          <p:nvPr/>
        </p:nvSpPr>
        <p:spPr>
          <a:xfrm>
            <a:off x="8868000" y="6120000"/>
            <a:ext cx="864000" cy="648000"/>
          </a:xfrm>
          <a:custGeom>
            <a:avLst/>
            <a:gdLst/>
            <a:ahLst/>
            <a:cxnLst/>
            <a:rect l="l" t="t" r="r" b="b"/>
            <a:pathLst>
              <a:path w="841" h="854">
                <a:moveTo>
                  <a:pt x="517" y="247"/>
                </a:moveTo>
                <a:lnTo>
                  <a:pt x="517" y="415"/>
                </a:lnTo>
                <a:lnTo>
                  <a:pt x="264" y="415"/>
                </a:lnTo>
                <a:lnTo>
                  <a:pt x="264" y="0"/>
                </a:lnTo>
                <a:lnTo>
                  <a:pt x="0" y="0"/>
                </a:lnTo>
                <a:lnTo>
                  <a:pt x="0" y="680"/>
                </a:lnTo>
                <a:lnTo>
                  <a:pt x="517" y="680"/>
                </a:lnTo>
                <a:lnTo>
                  <a:pt x="517" y="854"/>
                </a:lnTo>
                <a:lnTo>
                  <a:pt x="841" y="547"/>
                </a:lnTo>
                <a:lnTo>
                  <a:pt x="517" y="247"/>
                </a:lnTo>
                <a:close/>
              </a:path>
            </a:pathLst>
          </a:custGeom>
          <a:solidFill>
            <a:srgbClr val="FFFF00"/>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 name="CustomShape 1"/>
          <p:cNvSpPr/>
          <p:nvPr/>
        </p:nvSpPr>
        <p:spPr>
          <a:xfrm>
            <a:off x="1981200" y="27468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2800" spc="-1">
                <a:solidFill>
                  <a:srgbClr val="000000"/>
                </a:solidFill>
                <a:uFill>
                  <a:solidFill>
                    <a:srgbClr val="FFFFFF"/>
                  </a:solidFill>
                </a:uFill>
                <a:latin typeface="Calibri"/>
              </a:rPr>
              <a:t>I motivi di esclusione dell’accesso civico art. 5 bis c. 3 ex art. 24 l. 241/1990 </a:t>
            </a:r>
            <a:endParaRPr lang="it-IT" sz="2800" spc="-1">
              <a:solidFill>
                <a:srgbClr val="000000"/>
              </a:solidFill>
              <a:uFill>
                <a:solidFill>
                  <a:srgbClr val="FFFFFF"/>
                </a:solidFill>
              </a:uFill>
              <a:latin typeface="Arial"/>
            </a:endParaRPr>
          </a:p>
        </p:txBody>
      </p:sp>
      <p:sp>
        <p:nvSpPr>
          <p:cNvPr id="468" name="CustomShape 2"/>
          <p:cNvSpPr/>
          <p:nvPr/>
        </p:nvSpPr>
        <p:spPr>
          <a:xfrm>
            <a:off x="1981200" y="1600200"/>
            <a:ext cx="8228880" cy="45252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r>
              <a:rPr lang="it-IT" sz="3200" spc="-1">
                <a:solidFill>
                  <a:srgbClr val="000000"/>
                </a:solidFill>
                <a:uFill>
                  <a:solidFill>
                    <a:srgbClr val="FFFFFF"/>
                  </a:solidFill>
                </a:uFill>
                <a:latin typeface="Calibri"/>
              </a:rPr>
              <a:t>a) la sicurezza pubblica e l'ordine pubblico; </a:t>
            </a:r>
            <a:br/>
            <a:r>
              <a:rPr lang="it-IT" sz="3200" spc="-1">
                <a:solidFill>
                  <a:srgbClr val="000000"/>
                </a:solidFill>
                <a:uFill>
                  <a:solidFill>
                    <a:srgbClr val="FFFFFF"/>
                  </a:solidFill>
                </a:uFill>
                <a:latin typeface="Calibri"/>
              </a:rPr>
              <a:t>b) la sicurezza nazionale; </a:t>
            </a:r>
            <a:br/>
            <a:r>
              <a:rPr lang="it-IT" sz="3200" spc="-1">
                <a:solidFill>
                  <a:srgbClr val="000000"/>
                </a:solidFill>
                <a:uFill>
                  <a:solidFill>
                    <a:srgbClr val="FFFFFF"/>
                  </a:solidFill>
                </a:uFill>
                <a:latin typeface="Calibri"/>
              </a:rPr>
              <a:t>c) la difesa e le questioni militari; </a:t>
            </a:r>
            <a:br/>
            <a:r>
              <a:rPr lang="it-IT" sz="3200" spc="-1">
                <a:solidFill>
                  <a:srgbClr val="000000"/>
                </a:solidFill>
                <a:uFill>
                  <a:solidFill>
                    <a:srgbClr val="FFFFFF"/>
                  </a:solidFill>
                </a:uFill>
                <a:latin typeface="Calibri"/>
              </a:rPr>
              <a:t>d) le relazioni internazionali; </a:t>
            </a:r>
            <a:br/>
            <a:r>
              <a:rPr lang="it-IT" sz="3200" spc="-1">
                <a:solidFill>
                  <a:srgbClr val="000000"/>
                </a:solidFill>
                <a:uFill>
                  <a:solidFill>
                    <a:srgbClr val="FFFFFF"/>
                  </a:solidFill>
                </a:uFill>
                <a:latin typeface="Calibri"/>
              </a:rPr>
              <a:t>e) la politica e la stabilità finanziaria ed economica dello Stato; </a:t>
            </a:r>
            <a:br/>
            <a:r>
              <a:rPr lang="it-IT" sz="3200" spc="-1">
                <a:solidFill>
                  <a:srgbClr val="000000"/>
                </a:solidFill>
                <a:uFill>
                  <a:solidFill>
                    <a:srgbClr val="FFFFFF"/>
                  </a:solidFill>
                </a:uFill>
                <a:latin typeface="Calibri"/>
              </a:rPr>
              <a:t>f) la conduzione di indagini sui reati e il loro perseguimento; </a:t>
            </a:r>
            <a:br/>
            <a:r>
              <a:rPr lang="it-IT" sz="3200" spc="-1">
                <a:solidFill>
                  <a:srgbClr val="000000"/>
                </a:solidFill>
                <a:uFill>
                  <a:solidFill>
                    <a:srgbClr val="FFFFFF"/>
                  </a:solidFill>
                </a:uFill>
                <a:latin typeface="Calibri"/>
              </a:rPr>
              <a:t>g) il regolare svolgimento di attività ispettive. </a:t>
            </a:r>
            <a:endParaRPr lang="it-IT" sz="3200" spc="-1">
              <a:solidFill>
                <a:srgbClr val="000000"/>
              </a:solidFill>
              <a:uFill>
                <a:solidFill>
                  <a:srgbClr val="FFFFFF"/>
                </a:solidFill>
              </a:uFill>
              <a:latin typeface="Arial"/>
            </a:endParaRPr>
          </a:p>
        </p:txBody>
      </p:sp>
      <p:sp>
        <p:nvSpPr>
          <p:cNvPr id="469" name="CustomShape 3"/>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181D0-E934-4501-9AC3-B2C9FA10C406}"/>
              </a:ext>
            </a:extLst>
          </p:cNvPr>
          <p:cNvSpPr>
            <a:spLocks noGrp="1"/>
          </p:cNvSpPr>
          <p:nvPr>
            <p:ph type="title"/>
          </p:nvPr>
        </p:nvSpPr>
        <p:spPr/>
        <p:txBody>
          <a:bodyPr/>
          <a:lstStyle/>
          <a:p>
            <a:r>
              <a:rPr lang="it-IT" dirty="0"/>
              <a:t>Registro degli accessi e RPD </a:t>
            </a:r>
          </a:p>
        </p:txBody>
      </p:sp>
      <p:sp>
        <p:nvSpPr>
          <p:cNvPr id="3" name="Segnaposto contenuto 2">
            <a:extLst>
              <a:ext uri="{FF2B5EF4-FFF2-40B4-BE49-F238E27FC236}">
                <a16:creationId xmlns:a16="http://schemas.microsoft.com/office/drawing/2014/main" id="{D7F5A283-7DD4-4819-809E-264A9C24F3BB}"/>
              </a:ext>
            </a:extLst>
          </p:cNvPr>
          <p:cNvSpPr>
            <a:spLocks noGrp="1"/>
          </p:cNvSpPr>
          <p:nvPr>
            <p:ph idx="1"/>
          </p:nvPr>
        </p:nvSpPr>
        <p:spPr>
          <a:xfrm>
            <a:off x="838200" y="1825625"/>
            <a:ext cx="10515600" cy="1603375"/>
          </a:xfrm>
          <a:solidFill>
            <a:schemeClr val="accent2"/>
          </a:solidFill>
        </p:spPr>
        <p:txBody>
          <a:bodyPr>
            <a:normAutofit lnSpcReduction="10000"/>
          </a:bodyPr>
          <a:lstStyle/>
          <a:p>
            <a:r>
              <a:rPr lang="it-IT" dirty="0"/>
              <a:t>Le Linee guida dell’ANAC di cui alla Delibera n.1309/2106 sui limiti all’accesso generalizzato, prevedono, inoltre, che sia istituito un Registro delle richieste di accesso per tutte categorie di accesso, compreso anche l’accesso documentale ai sensi della L.241/90.</a:t>
            </a:r>
          </a:p>
        </p:txBody>
      </p:sp>
      <p:sp>
        <p:nvSpPr>
          <p:cNvPr id="4" name="CasellaDiTesto 3">
            <a:extLst>
              <a:ext uri="{FF2B5EF4-FFF2-40B4-BE49-F238E27FC236}">
                <a16:creationId xmlns:a16="http://schemas.microsoft.com/office/drawing/2014/main" id="{755722DC-5F8B-4A47-B10A-96AE325FAAB2}"/>
              </a:ext>
            </a:extLst>
          </p:cNvPr>
          <p:cNvSpPr txBox="1"/>
          <p:nvPr/>
        </p:nvSpPr>
        <p:spPr>
          <a:xfrm>
            <a:off x="935475" y="3735422"/>
            <a:ext cx="9698278" cy="2585323"/>
          </a:xfrm>
          <a:prstGeom prst="rect">
            <a:avLst/>
          </a:prstGeom>
          <a:noFill/>
        </p:spPr>
        <p:txBody>
          <a:bodyPr wrap="square" rtlCol="0">
            <a:spAutoFit/>
          </a:bodyPr>
          <a:lstStyle/>
          <a:p>
            <a:endParaRPr lang="it-IT" dirty="0"/>
          </a:p>
          <a:p>
            <a:r>
              <a:rPr lang="it-IT" dirty="0"/>
              <a:t>Il registro deve essere pubblicato nella sezione Amministrazione trasparente del sito web istituzionale, previo oscuramento dei dati personali ivi presenti, e tenuto aggiornato ogni sei mesi. </a:t>
            </a:r>
          </a:p>
          <a:p>
            <a:r>
              <a:rPr lang="it-IT" dirty="0"/>
              <a:t>Il registro deve pertanto contenere l’elenco delle richieste e il relativo esito, essere pubblico e perseguire una pluralità di scopi: </a:t>
            </a:r>
          </a:p>
          <a:p>
            <a:r>
              <a:rPr lang="it-IT" dirty="0"/>
              <a:t>-semplificare la gestione delle richieste e le connesse attività istruttorie; - favorire l’armonizzazione delle decisioni su richieste di accesso identiche o simili; </a:t>
            </a:r>
          </a:p>
          <a:p>
            <a:pPr marL="285750" indent="-285750">
              <a:buFontTx/>
              <a:buChar char="-"/>
            </a:pPr>
            <a:r>
              <a:rPr lang="it-IT" dirty="0"/>
              <a:t>agevolare i cittadini nella consultazione delle richieste già presentate; </a:t>
            </a:r>
          </a:p>
          <a:p>
            <a:pPr marL="285750" indent="-285750">
              <a:buFontTx/>
              <a:buChar char="-"/>
            </a:pPr>
            <a:r>
              <a:rPr lang="it-IT" dirty="0"/>
              <a:t>- monitorare l’andamento delle richieste di accesso e la trattazione delle stesse. </a:t>
            </a:r>
          </a:p>
        </p:txBody>
      </p:sp>
    </p:spTree>
    <p:extLst>
      <p:ext uri="{BB962C8B-B14F-4D97-AF65-F5344CB8AC3E}">
        <p14:creationId xmlns:p14="http://schemas.microsoft.com/office/powerpoint/2010/main" val="3648197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CustomShape 1"/>
          <p:cNvSpPr/>
          <p:nvPr/>
        </p:nvSpPr>
        <p:spPr>
          <a:xfrm>
            <a:off x="1981200" y="27468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3200" spc="-1">
                <a:solidFill>
                  <a:srgbClr val="000000"/>
                </a:solidFill>
                <a:uFill>
                  <a:solidFill>
                    <a:srgbClr val="FFFFFF"/>
                  </a:solidFill>
                </a:uFill>
                <a:latin typeface="Calibri"/>
              </a:rPr>
              <a:t>Il d.lgs. N. 33/2013</a:t>
            </a:r>
            <a:endParaRPr lang="it-IT" sz="3200" spc="-1">
              <a:solidFill>
                <a:srgbClr val="000000"/>
              </a:solidFill>
              <a:uFill>
                <a:solidFill>
                  <a:srgbClr val="FFFFFF"/>
                </a:solidFill>
              </a:uFill>
              <a:latin typeface="Arial"/>
            </a:endParaRPr>
          </a:p>
          <a:p>
            <a:pPr algn="ctr">
              <a:lnSpc>
                <a:spcPct val="100000"/>
              </a:lnSpc>
            </a:pPr>
            <a:r>
              <a:rPr lang="it-IT" sz="3200" spc="-1">
                <a:solidFill>
                  <a:srgbClr val="000000"/>
                </a:solidFill>
                <a:uFill>
                  <a:solidFill>
                    <a:srgbClr val="FFFFFF"/>
                  </a:solidFill>
                </a:uFill>
                <a:latin typeface="Calibri"/>
              </a:rPr>
              <a:t>I limiti alla trasparenza art. 7 bis (ex art. 4) c. 5</a:t>
            </a:r>
            <a:endParaRPr lang="it-IT" sz="3200" spc="-1">
              <a:solidFill>
                <a:srgbClr val="000000"/>
              </a:solidFill>
              <a:uFill>
                <a:solidFill>
                  <a:srgbClr val="FFFFFF"/>
                </a:solidFill>
              </a:uFill>
              <a:latin typeface="Arial"/>
            </a:endParaRPr>
          </a:p>
        </p:txBody>
      </p:sp>
      <p:sp>
        <p:nvSpPr>
          <p:cNvPr id="471" name="CustomShape 2"/>
          <p:cNvSpPr/>
          <p:nvPr/>
        </p:nvSpPr>
        <p:spPr>
          <a:xfrm>
            <a:off x="1981200" y="1600200"/>
            <a:ext cx="8228880" cy="45252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2360">
              <a:spcBef>
                <a:spcPts val="638"/>
              </a:spcBef>
              <a:buClr>
                <a:srgbClr val="000000"/>
              </a:buClr>
              <a:buSzPct val="45000"/>
              <a:buFont typeface="Arial"/>
              <a:buChar char="•"/>
            </a:pPr>
            <a:r>
              <a:rPr lang="it-IT" sz="2400" spc="-1">
                <a:solidFill>
                  <a:srgbClr val="000000"/>
                </a:solidFill>
                <a:uFill>
                  <a:solidFill>
                    <a:srgbClr val="FFFFFF"/>
                  </a:solidFill>
                </a:uFill>
                <a:latin typeface="Calibri"/>
              </a:rPr>
              <a:t>Le notizie concernenti lo svolgimento delle prestazioni di chiunque sia addetto a una funzione pubblica e la relativa valutazione sono rese accessibili dall'amministrazione di appartenenza. Non sono invece ostensibili, se non nei casi previsti dalla legge, le notizie concernenti la natura delle infermità e degli impedimenti personali o familiari che causino l'astensione dal lavoro, nonché le componenti della valutazione o le notizie concernenti il rapporto di lavoro tra il predetto dipendente e l'amministrazione, idonee a rivelare taluna delle informazioni di cui all’</a:t>
            </a:r>
            <a:r>
              <a:rPr lang="it-IT" sz="2400" u="sng" spc="-1">
                <a:solidFill>
                  <a:srgbClr val="0000FF"/>
                </a:solidFill>
                <a:uFill>
                  <a:solidFill>
                    <a:srgbClr val="FFFFFF"/>
                  </a:solidFill>
                </a:uFill>
                <a:latin typeface="Calibri"/>
                <a:hlinkClick r:id="rId2"/>
              </a:rPr>
              <a:t>articolo 4, comma 1, lettera d), del decreto legislativo 30 giugno 2003, n. 196</a:t>
            </a:r>
            <a:r>
              <a:rPr lang="it-IT" sz="2400" spc="-1">
                <a:solidFill>
                  <a:srgbClr val="000000"/>
                </a:solidFill>
                <a:uFill>
                  <a:solidFill>
                    <a:srgbClr val="FFFFFF"/>
                  </a:solidFill>
                </a:uFill>
                <a:latin typeface="Calibri"/>
              </a:rPr>
              <a:t>. </a:t>
            </a:r>
            <a:endParaRPr lang="it-IT" sz="2400" spc="-1">
              <a:solidFill>
                <a:srgbClr val="000000"/>
              </a:solidFill>
              <a:uFill>
                <a:solidFill>
                  <a:srgbClr val="FFFFFF"/>
                </a:solidFill>
              </a:uFill>
              <a:latin typeface="Arial"/>
            </a:endParaRPr>
          </a:p>
        </p:txBody>
      </p:sp>
      <p:sp>
        <p:nvSpPr>
          <p:cNvPr id="472" name="CustomShape 3"/>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 name="CustomShape 1"/>
          <p:cNvSpPr/>
          <p:nvPr/>
        </p:nvSpPr>
        <p:spPr>
          <a:xfrm>
            <a:off x="2003520" y="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3200" spc="-1">
                <a:solidFill>
                  <a:srgbClr val="000000"/>
                </a:solidFill>
                <a:uFill>
                  <a:solidFill>
                    <a:srgbClr val="FFFFFF"/>
                  </a:solidFill>
                </a:uFill>
                <a:latin typeface="Calibri"/>
              </a:rPr>
              <a:t>Il d.lgs. N. 33/2013</a:t>
            </a:r>
            <a:br/>
            <a:r>
              <a:rPr lang="it-IT" sz="3200" spc="-1">
                <a:solidFill>
                  <a:srgbClr val="000000"/>
                </a:solidFill>
                <a:uFill>
                  <a:solidFill>
                    <a:srgbClr val="FFFFFF"/>
                  </a:solidFill>
                </a:uFill>
                <a:latin typeface="Calibri"/>
              </a:rPr>
              <a:t>I limiti alla trasparenza art. 7 bis (ex art. 4)</a:t>
            </a:r>
            <a:endParaRPr lang="it-IT" sz="3200" spc="-1">
              <a:solidFill>
                <a:srgbClr val="000000"/>
              </a:solidFill>
              <a:uFill>
                <a:solidFill>
                  <a:srgbClr val="FFFFFF"/>
                </a:solidFill>
              </a:uFill>
              <a:latin typeface="Arial"/>
            </a:endParaRPr>
          </a:p>
        </p:txBody>
      </p:sp>
      <p:sp>
        <p:nvSpPr>
          <p:cNvPr id="474" name="CustomShape 2"/>
          <p:cNvSpPr/>
          <p:nvPr/>
        </p:nvSpPr>
        <p:spPr>
          <a:xfrm>
            <a:off x="2003520" y="1974600"/>
            <a:ext cx="8208360" cy="1553040"/>
          </a:xfrm>
          <a:prstGeom prst="rect">
            <a:avLst/>
          </a:prstGeom>
          <a:solidFill>
            <a:srgbClr val="EEECE1"/>
          </a:solidFill>
          <a:ln w="9360">
            <a:noFill/>
          </a:ln>
        </p:spPr>
        <p:style>
          <a:lnRef idx="0">
            <a:scrgbClr r="0" g="0" b="0"/>
          </a:lnRef>
          <a:fillRef idx="0">
            <a:scrgbClr r="0" g="0" b="0"/>
          </a:fillRef>
          <a:effectRef idx="0">
            <a:scrgbClr r="0" g="0" b="0"/>
          </a:effectRef>
          <a:fontRef idx="minor"/>
        </p:style>
        <p:txBody>
          <a:bodyPr lIns="90000" tIns="45000" rIns="90000" bIns="45000"/>
          <a:lstStyle/>
          <a:p>
            <a:r>
              <a:rPr lang="it-IT" sz="2400" spc="-1">
                <a:solidFill>
                  <a:srgbClr val="000000"/>
                </a:solidFill>
                <a:uFill>
                  <a:solidFill>
                    <a:srgbClr val="FFFFFF"/>
                  </a:solidFill>
                </a:uFill>
                <a:latin typeface="Arial"/>
                <a:ea typeface="DejaVu Sans"/>
              </a:rPr>
              <a:t>Nel caso di pubblicazione obbligatoria di atti o documenti, si devono rendere non intellegibili i dati personali non </a:t>
            </a:r>
            <a:r>
              <a:rPr lang="it-IT" sz="2400" b="1" spc="-1">
                <a:solidFill>
                  <a:srgbClr val="000000"/>
                </a:solidFill>
                <a:uFill>
                  <a:solidFill>
                    <a:srgbClr val="FFFFFF"/>
                  </a:solidFill>
                </a:uFill>
                <a:latin typeface="Arial"/>
                <a:ea typeface="DejaVu Sans"/>
              </a:rPr>
              <a:t>pertinenti</a:t>
            </a:r>
            <a:r>
              <a:rPr lang="it-IT" sz="2400" spc="-1">
                <a:solidFill>
                  <a:srgbClr val="000000"/>
                </a:solidFill>
                <a:uFill>
                  <a:solidFill>
                    <a:srgbClr val="FFFFFF"/>
                  </a:solidFill>
                </a:uFill>
                <a:latin typeface="Arial"/>
                <a:ea typeface="DejaVu Sans"/>
              </a:rPr>
              <a:t> o, se sensibili o giudiziari non </a:t>
            </a:r>
            <a:r>
              <a:rPr lang="it-IT" sz="2400" b="1" spc="-1">
                <a:solidFill>
                  <a:srgbClr val="000000"/>
                </a:solidFill>
                <a:uFill>
                  <a:solidFill>
                    <a:srgbClr val="FFFFFF"/>
                  </a:solidFill>
                </a:uFill>
                <a:latin typeface="Arial"/>
                <a:ea typeface="DejaVu Sans"/>
              </a:rPr>
              <a:t>indispensabili </a:t>
            </a:r>
            <a:r>
              <a:rPr lang="it-IT" sz="2400" spc="-1">
                <a:solidFill>
                  <a:srgbClr val="000000"/>
                </a:solidFill>
                <a:uFill>
                  <a:solidFill>
                    <a:srgbClr val="FFFFFF"/>
                  </a:solidFill>
                </a:uFill>
                <a:latin typeface="Arial"/>
                <a:ea typeface="DejaVu Sans"/>
              </a:rPr>
              <a:t>rispetto alle finalità di trasparenza della pubblicazione (c. 4)</a:t>
            </a:r>
            <a:endParaRPr lang="it-IT" sz="2400" spc="-1">
              <a:solidFill>
                <a:srgbClr val="000000"/>
              </a:solidFill>
              <a:uFill>
                <a:solidFill>
                  <a:srgbClr val="FFFFFF"/>
                </a:solidFill>
              </a:uFill>
              <a:latin typeface="Arial"/>
            </a:endParaRPr>
          </a:p>
        </p:txBody>
      </p:sp>
      <p:sp>
        <p:nvSpPr>
          <p:cNvPr id="475" name="CustomShape 3"/>
          <p:cNvSpPr/>
          <p:nvPr/>
        </p:nvSpPr>
        <p:spPr>
          <a:xfrm>
            <a:off x="1955280" y="4392000"/>
            <a:ext cx="8208360" cy="1553040"/>
          </a:xfrm>
          <a:prstGeom prst="rect">
            <a:avLst/>
          </a:prstGeom>
          <a:solidFill>
            <a:srgbClr val="EBF1DE"/>
          </a:solidFill>
          <a:ln>
            <a:noFill/>
          </a:ln>
        </p:spPr>
        <p:style>
          <a:lnRef idx="0">
            <a:scrgbClr r="0" g="0" b="0"/>
          </a:lnRef>
          <a:fillRef idx="0">
            <a:scrgbClr r="0" g="0" b="0"/>
          </a:fillRef>
          <a:effectRef idx="0">
            <a:scrgbClr r="0" g="0" b="0"/>
          </a:effectRef>
          <a:fontRef idx="minor"/>
        </p:style>
        <p:txBody>
          <a:bodyPr lIns="90000" tIns="45000" rIns="90000" bIns="45000"/>
          <a:lstStyle/>
          <a:p>
            <a:r>
              <a:rPr lang="it-IT" sz="2400" spc="-1">
                <a:solidFill>
                  <a:srgbClr val="000000"/>
                </a:solidFill>
                <a:uFill>
                  <a:solidFill>
                    <a:srgbClr val="FFFFFF"/>
                  </a:solidFill>
                </a:uFill>
                <a:latin typeface="Arial"/>
                <a:ea typeface="DejaVu Sans"/>
              </a:rPr>
              <a:t>Le notizie concernenti lo svolgimento delle prestazioni di chiunque sia addetto a una funzione pubblica e la relativa valutazione sono rese accessibili dall’amministrazione di appartenenza </a:t>
            </a:r>
            <a:endParaRPr lang="it-IT" sz="2400" spc="-1">
              <a:solidFill>
                <a:srgbClr val="000000"/>
              </a:solidFill>
              <a:uFill>
                <a:solidFill>
                  <a:srgbClr val="FFFFFF"/>
                </a:solidFill>
              </a:uFill>
              <a:latin typeface="Arial"/>
            </a:endParaRPr>
          </a:p>
        </p:txBody>
      </p:sp>
      <p:sp>
        <p:nvSpPr>
          <p:cNvPr id="476" name="CustomShape 4"/>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CustomShape 1"/>
          <p:cNvSpPr/>
          <p:nvPr/>
        </p:nvSpPr>
        <p:spPr>
          <a:xfrm>
            <a:off x="1991640" y="116640"/>
            <a:ext cx="8228880" cy="11422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3200" spc="-1">
                <a:solidFill>
                  <a:srgbClr val="000000"/>
                </a:solidFill>
                <a:uFill>
                  <a:solidFill>
                    <a:srgbClr val="FFFFFF"/>
                  </a:solidFill>
                </a:uFill>
                <a:latin typeface="Calibri"/>
              </a:rPr>
              <a:t>Il d.lgs. N. 33/2013</a:t>
            </a:r>
            <a:br/>
            <a:r>
              <a:rPr lang="it-IT" sz="3200" spc="-1">
                <a:solidFill>
                  <a:srgbClr val="000000"/>
                </a:solidFill>
                <a:uFill>
                  <a:solidFill>
                    <a:srgbClr val="FFFFFF"/>
                  </a:solidFill>
                </a:uFill>
                <a:latin typeface="Calibri"/>
              </a:rPr>
              <a:t>I limiti alla trasparenza art. 7 bis (ex art. 4)</a:t>
            </a:r>
            <a:endParaRPr lang="it-IT" sz="3200" spc="-1">
              <a:solidFill>
                <a:srgbClr val="000000"/>
              </a:solidFill>
              <a:uFill>
                <a:solidFill>
                  <a:srgbClr val="FFFFFF"/>
                </a:solidFill>
              </a:uFill>
              <a:latin typeface="Arial"/>
            </a:endParaRPr>
          </a:p>
        </p:txBody>
      </p:sp>
      <p:sp>
        <p:nvSpPr>
          <p:cNvPr id="478" name="CustomShape 2"/>
          <p:cNvSpPr/>
          <p:nvPr/>
        </p:nvSpPr>
        <p:spPr>
          <a:xfrm>
            <a:off x="1981200" y="1600200"/>
            <a:ext cx="8228880" cy="45252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343080" indent="-342360">
              <a:spcBef>
                <a:spcPts val="638"/>
              </a:spcBef>
              <a:buClr>
                <a:srgbClr val="000000"/>
              </a:buClr>
              <a:buSzPct val="45000"/>
              <a:buFont typeface="Arial"/>
              <a:buChar char="•"/>
            </a:pPr>
            <a:r>
              <a:rPr lang="it-IT" sz="3200" spc="-1">
                <a:solidFill>
                  <a:srgbClr val="000000"/>
                </a:solidFill>
                <a:uFill>
                  <a:solidFill>
                    <a:srgbClr val="FFFFFF"/>
                  </a:solidFill>
                </a:uFill>
                <a:latin typeface="Calibri"/>
              </a:rPr>
              <a:t>Il comma 6 mantiene fermi i limiti alla diffusione ed i casi di esclusione dal diritto di accesso come definiti nell’art. 24, commi 1 e 6, della l. n. 241/1990</a:t>
            </a:r>
            <a:endParaRPr lang="it-IT" sz="3200" spc="-1">
              <a:solidFill>
                <a:srgbClr val="000000"/>
              </a:solidFill>
              <a:uFill>
                <a:solidFill>
                  <a:srgbClr val="FFFFFF"/>
                </a:solidFill>
              </a:uFill>
              <a:latin typeface="Arial"/>
            </a:endParaRPr>
          </a:p>
          <a:p>
            <a:pPr marL="343080" indent="-342360">
              <a:spcBef>
                <a:spcPts val="638"/>
              </a:spcBef>
              <a:buClr>
                <a:srgbClr val="000000"/>
              </a:buClr>
              <a:buSzPct val="45000"/>
              <a:buFont typeface="Arial"/>
              <a:buChar char="•"/>
            </a:pPr>
            <a:r>
              <a:rPr lang="it-IT" sz="3200" spc="-1">
                <a:solidFill>
                  <a:srgbClr val="000000"/>
                </a:solidFill>
                <a:uFill>
                  <a:solidFill>
                    <a:srgbClr val="FFFFFF"/>
                  </a:solidFill>
                </a:uFill>
                <a:latin typeface="Calibri"/>
              </a:rPr>
              <a:t>Restano fermi i limiti alla diffusione dei dati idonei a rivelare lo stato di salute e la vita sessuale</a:t>
            </a:r>
            <a:endParaRPr lang="it-IT" sz="3200" spc="-1">
              <a:solidFill>
                <a:srgbClr val="000000"/>
              </a:solidFill>
              <a:uFill>
                <a:solidFill>
                  <a:srgbClr val="FFFFFF"/>
                </a:solidFill>
              </a:uFill>
              <a:latin typeface="Arial"/>
            </a:endParaRPr>
          </a:p>
        </p:txBody>
      </p:sp>
      <p:sp>
        <p:nvSpPr>
          <p:cNvPr id="479" name="CustomShape 3"/>
          <p:cNvSpPr/>
          <p:nvPr/>
        </p:nvSpPr>
        <p:spPr>
          <a:xfrm>
            <a:off x="1524000" y="-17640"/>
            <a:ext cx="1186560" cy="364320"/>
          </a:xfrm>
          <a:prstGeom prst="rect">
            <a:avLst/>
          </a:prstGeom>
          <a:solidFill>
            <a:srgbClr val="EEECE1"/>
          </a:solidFill>
          <a:ln w="9360">
            <a:noFill/>
          </a:ln>
        </p:spPr>
        <p:style>
          <a:lnRef idx="0">
            <a:scrgbClr r="0" g="0" b="0"/>
          </a:lnRef>
          <a:fillRef idx="0">
            <a:scrgbClr r="0" g="0" b="0"/>
          </a:fillRef>
          <a:effectRef idx="0">
            <a:scrgbClr r="0" g="0" b="0"/>
          </a:effectRef>
          <a:fontRef idx="minor"/>
        </p:style>
        <p:txBody>
          <a:bodyPr lIns="90000" tIns="45000" rIns="90000" bIns="45000"/>
          <a:lstStyle/>
          <a:p>
            <a:r>
              <a:rPr lang="it-IT" spc="-1">
                <a:solidFill>
                  <a:srgbClr val="000000"/>
                </a:solidFill>
                <a:uFill>
                  <a:solidFill>
                    <a:srgbClr val="FFFFFF"/>
                  </a:solidFill>
                </a:uFill>
                <a:latin typeface="Arial"/>
                <a:ea typeface="DejaVu Sans"/>
              </a:rPr>
              <a:t>PRINCIPI</a:t>
            </a:r>
            <a:endParaRPr lang="it-IT" spc="-1">
              <a:solidFill>
                <a:srgbClr val="000000"/>
              </a:solidFill>
              <a:uFill>
                <a:solidFill>
                  <a:srgbClr val="FFFFFF"/>
                </a:solidFill>
              </a:uFill>
              <a:latin typeface="Arial"/>
            </a:endParaRPr>
          </a:p>
        </p:txBody>
      </p:sp>
      <p:sp>
        <p:nvSpPr>
          <p:cNvPr id="480" name="CustomShape 4"/>
          <p:cNvSpPr/>
          <p:nvPr/>
        </p:nvSpPr>
        <p:spPr>
          <a:xfrm>
            <a:off x="4648080" y="6356520"/>
            <a:ext cx="2894760" cy="3643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Decorrenza e durata dell'obbligo di pubblicazione art. 8 </a:t>
            </a:r>
            <a:endParaRPr lang="it-IT" sz="3200" spc="-1">
              <a:solidFill>
                <a:srgbClr val="000000"/>
              </a:solidFill>
              <a:uFill>
                <a:solidFill>
                  <a:srgbClr val="FFFFFF"/>
                </a:solidFill>
              </a:uFill>
              <a:latin typeface="Arial"/>
            </a:endParaRPr>
          </a:p>
        </p:txBody>
      </p:sp>
      <p:sp>
        <p:nvSpPr>
          <p:cNvPr id="501" name="CustomShape 2"/>
          <p:cNvSpPr/>
          <p:nvPr/>
        </p:nvSpPr>
        <p:spPr>
          <a:xfrm>
            <a:off x="902414" y="1687320"/>
            <a:ext cx="8227800" cy="3483360"/>
          </a:xfrm>
          <a:prstGeom prst="rect">
            <a:avLst/>
          </a:prstGeom>
          <a:solidFill>
            <a:srgbClr val="8EB4E3"/>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In attuazione del comma 35 lett. G) della l. 190/2012, la norma stabilisce che i documenti sono pubblicati sul sito istituzionale dell’amministrazione a partire data data in cui hanno acquistato efficacia giuridica e sono costantemente aggiornati</a:t>
            </a:r>
            <a:endParaRPr lang="it-IT" sz="3200" spc="-1">
              <a:solidFill>
                <a:srgbClr val="000000"/>
              </a:solidFill>
              <a:uFill>
                <a:solidFill>
                  <a:srgbClr val="FFFFFF"/>
                </a:solidFill>
              </a:uFill>
              <a:latin typeface="Arial"/>
            </a:endParaRPr>
          </a:p>
        </p:txBody>
      </p:sp>
      <p:sp>
        <p:nvSpPr>
          <p:cNvPr id="502"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
        <p:nvSpPr>
          <p:cNvPr id="2" name="Callout: linea 1">
            <a:extLst>
              <a:ext uri="{FF2B5EF4-FFF2-40B4-BE49-F238E27FC236}">
                <a16:creationId xmlns:a16="http://schemas.microsoft.com/office/drawing/2014/main" id="{CF44EC10-77A1-4591-8C47-C4F926CE33F5}"/>
              </a:ext>
            </a:extLst>
          </p:cNvPr>
          <p:cNvSpPr/>
          <p:nvPr/>
        </p:nvSpPr>
        <p:spPr>
          <a:xfrm>
            <a:off x="8137133" y="4900773"/>
            <a:ext cx="3441842" cy="1818987"/>
          </a:xfrm>
          <a:prstGeom prst="borderCallout1">
            <a:avLst>
              <a:gd name="adj1" fmla="val 18750"/>
              <a:gd name="adj2" fmla="val -8333"/>
              <a:gd name="adj3" fmla="val -22494"/>
              <a:gd name="adj4" fmla="val -574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 </a:t>
            </a:r>
            <a:r>
              <a:rPr lang="it-IT" dirty="0" err="1"/>
              <a:t>documeni</a:t>
            </a:r>
            <a:r>
              <a:rPr lang="it-IT" dirty="0"/>
              <a:t> possono essere contemporaneamente pubblicati all’albo online se è prevista la fase </a:t>
            </a:r>
            <a:r>
              <a:rPr lang="it-IT" dirty="0" err="1"/>
              <a:t>procedimentaleintegrativa</a:t>
            </a:r>
            <a:r>
              <a:rPr lang="it-IT" dirty="0"/>
              <a:t> dell’efficacia</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I tempi della pubblicazione dopo il d.lgs. 97/2016</a:t>
            </a:r>
            <a:endParaRPr lang="it-IT" sz="4400" spc="-1">
              <a:solidFill>
                <a:srgbClr val="000000"/>
              </a:solidFill>
              <a:uFill>
                <a:solidFill>
                  <a:srgbClr val="FFFFFF"/>
                </a:solidFill>
              </a:uFill>
              <a:latin typeface="Arial"/>
            </a:endParaRPr>
          </a:p>
        </p:txBody>
      </p:sp>
      <p:sp>
        <p:nvSpPr>
          <p:cNvPr id="504"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Rispetto ai tempi della pubblicazione rimangono i cinque anni già originariamente previsti, ma interviene un’importante modifica: una volta decorso il tempo della pubblicazione (cinque anni o termine  diverso previsto da una norma specifica) </a:t>
            </a:r>
            <a:r>
              <a:rPr lang="it-IT" sz="3200" b="1" spc="-1">
                <a:solidFill>
                  <a:srgbClr val="000000"/>
                </a:solidFill>
                <a:uFill>
                  <a:solidFill>
                    <a:srgbClr val="FFFFFF"/>
                  </a:solidFill>
                </a:uFill>
                <a:latin typeface="Calibri"/>
                <a:ea typeface="DejaVu Sans"/>
              </a:rPr>
              <a:t>i dati non vengono più conservati nella sezione archivio</a:t>
            </a:r>
            <a:r>
              <a:rPr lang="it-IT" sz="3200" spc="-1">
                <a:solidFill>
                  <a:srgbClr val="000000"/>
                </a:solidFill>
                <a:uFill>
                  <a:solidFill>
                    <a:srgbClr val="FFFFFF"/>
                  </a:solidFill>
                </a:uFill>
                <a:latin typeface="Calibri"/>
                <a:ea typeface="DejaVu Sans"/>
              </a:rPr>
              <a:t>. Ad essi si può accedere attraverso l’istanza di accesso civico.</a:t>
            </a:r>
            <a:endParaRPr lang="it-IT" sz="3200" spc="-1">
              <a:solidFill>
                <a:srgbClr val="000000"/>
              </a:solidFill>
              <a:uFill>
                <a:solidFill>
                  <a:srgbClr val="FFFFFF"/>
                </a:solidFill>
              </a:uFill>
              <a:latin typeface="Arial"/>
            </a:endParaRPr>
          </a:p>
          <a:p>
            <a:pPr>
              <a:lnSpc>
                <a:spcPct val="100000"/>
              </a:lnSpc>
            </a:pPr>
            <a:endParaRPr lang="it-IT" sz="3200" spc="-1">
              <a:solidFill>
                <a:srgbClr val="000000"/>
              </a:solidFill>
              <a:uFill>
                <a:solidFill>
                  <a:srgbClr val="FFFFFF"/>
                </a:solidFill>
              </a:uFill>
              <a:latin typeface="Arial"/>
            </a:endParaRPr>
          </a:p>
        </p:txBody>
      </p:sp>
      <p:sp>
        <p:nvSpPr>
          <p:cNvPr id="505"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07"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it-IT" sz="2400" b="1" spc="-1">
                <a:solidFill>
                  <a:srgbClr val="BF0000"/>
                </a:solidFill>
                <a:uFill>
                  <a:solidFill>
                    <a:srgbClr val="FFFFFF"/>
                  </a:solidFill>
                </a:uFill>
                <a:latin typeface="Arial-BoldMT"/>
              </a:rPr>
              <a:t>SOTTO SEZIONE: DISPOSIZIONI GENERALI</a:t>
            </a:r>
            <a:endParaRPr lang="it-IT" sz="2400" spc="-1">
              <a:solidFill>
                <a:srgbClr val="000000"/>
              </a:solidFill>
              <a:uFill>
                <a:solidFill>
                  <a:srgbClr val="FFFFFF"/>
                </a:solidFill>
              </a:uFill>
              <a:latin typeface="Arial"/>
            </a:endParaRPr>
          </a:p>
          <a:p>
            <a:pPr algn="ctr">
              <a:lnSpc>
                <a:spcPct val="100000"/>
              </a:lnSpc>
            </a:pPr>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pPr algn="ctr">
              <a:lnSpc>
                <a:spcPct val="100000"/>
              </a:lnSpc>
            </a:pPr>
            <a:r>
              <a:rPr lang="it-IT" sz="2000" b="1" i="1" spc="-1">
                <a:solidFill>
                  <a:srgbClr val="005937"/>
                </a:solidFill>
                <a:uFill>
                  <a:solidFill>
                    <a:srgbClr val="FFFFFF"/>
                  </a:solidFill>
                </a:uFill>
                <a:latin typeface="Arial-BoldItalicMT"/>
              </a:rPr>
              <a:t>PIANO TRIENNALE PER LA PREVENZIONE DELLA</a:t>
            </a:r>
            <a:endParaRPr lang="it-IT" sz="2000" spc="-1">
              <a:solidFill>
                <a:srgbClr val="000000"/>
              </a:solidFill>
              <a:uFill>
                <a:solidFill>
                  <a:srgbClr val="FFFFFF"/>
                </a:solidFill>
              </a:uFill>
              <a:latin typeface="Arial"/>
            </a:endParaRPr>
          </a:p>
          <a:p>
            <a:pPr algn="ctr">
              <a:lnSpc>
                <a:spcPct val="100000"/>
              </a:lnSpc>
            </a:pPr>
            <a:r>
              <a:rPr lang="it-IT" sz="2000" b="1" i="1" spc="-1">
                <a:solidFill>
                  <a:srgbClr val="005937"/>
                </a:solidFill>
                <a:uFill>
                  <a:solidFill>
                    <a:srgbClr val="FFFFFF"/>
                  </a:solidFill>
                </a:uFill>
                <a:latin typeface="Arial-BoldItalicMT"/>
              </a:rPr>
              <a:t>CORRUZIONE E DELLA TRASPARENZA (PTPCT)</a:t>
            </a:r>
            <a:endParaRPr lang="it-IT" sz="2000" spc="-1">
              <a:solidFill>
                <a:srgbClr val="000000"/>
              </a:solidFill>
              <a:uFill>
                <a:solidFill>
                  <a:srgbClr val="FFFFFF"/>
                </a:solidFill>
              </a:uFill>
              <a:latin typeface="Arial"/>
            </a:endParaRPr>
          </a:p>
          <a:p>
            <a:pPr algn="ctr">
              <a:lnSpc>
                <a:spcPct val="100000"/>
              </a:lnSpc>
            </a:pPr>
            <a:r>
              <a:rPr lang="it-IT" sz="2400" b="1" spc="-1">
                <a:solidFill>
                  <a:srgbClr val="005937"/>
                </a:solidFill>
                <a:uFill>
                  <a:solidFill>
                    <a:srgbClr val="FFFFFF"/>
                  </a:solidFill>
                </a:uFill>
                <a:latin typeface="Arial-BoldMT"/>
                <a:ea typeface="Arial-BoldMT"/>
              </a:rPr>
              <a:t>Aggiornamento: </a:t>
            </a:r>
            <a:r>
              <a:rPr lang="it-IT" sz="2800" b="1" spc="-1">
                <a:solidFill>
                  <a:srgbClr val="005937"/>
                </a:solidFill>
                <a:uFill>
                  <a:solidFill>
                    <a:srgbClr val="FFFFFF"/>
                  </a:solidFill>
                </a:uFill>
                <a:latin typeface="Arial-BoldMT"/>
                <a:ea typeface="Arial-BoldMT"/>
              </a:rPr>
              <a:t>ANNUALE</a:t>
            </a:r>
            <a:endParaRPr lang="it-IT" sz="2800" spc="-1">
              <a:solidFill>
                <a:srgbClr val="000000"/>
              </a:solidFill>
              <a:uFill>
                <a:solidFill>
                  <a:srgbClr val="FFFFFF"/>
                </a:solidFill>
              </a:uFill>
              <a:latin typeface="Arial"/>
            </a:endParaRPr>
          </a:p>
          <a:p>
            <a:pPr algn="ctr">
              <a:lnSpc>
                <a:spcPct val="100000"/>
              </a:lnSpc>
            </a:pPr>
            <a:r>
              <a:rPr lang="it-IT" sz="2400" b="1" spc="-1">
                <a:solidFill>
                  <a:srgbClr val="005937"/>
                </a:solidFill>
                <a:uFill>
                  <a:solidFill>
                    <a:srgbClr val="FFFFFF"/>
                  </a:solidFill>
                </a:uFill>
                <a:latin typeface="Arial-BoldMT"/>
                <a:ea typeface="Arial-BoldMT"/>
              </a:rPr>
              <a:t>DOCUMENTI DA PUBBLICARE</a:t>
            </a:r>
            <a:endParaRPr lang="it-IT" sz="2400" spc="-1">
              <a:solidFill>
                <a:srgbClr val="000000"/>
              </a:solidFill>
              <a:uFill>
                <a:solidFill>
                  <a:srgbClr val="FFFFFF"/>
                </a:solidFill>
              </a:uFill>
              <a:latin typeface="Arial"/>
            </a:endParaRPr>
          </a:p>
          <a:p>
            <a:pPr algn="ctr">
              <a:lnSpc>
                <a:spcPct val="100000"/>
              </a:lnSpc>
            </a:pPr>
            <a:r>
              <a:rPr lang="it-IT" spc="-1">
                <a:solidFill>
                  <a:srgbClr val="BF0000"/>
                </a:solidFill>
                <a:uFill>
                  <a:solidFill>
                    <a:srgbClr val="FFFFFF"/>
                  </a:solidFill>
                </a:uFill>
                <a:latin typeface="Wingdings-Regular-Identity-H"/>
                <a:ea typeface="Wingdings-Regular-Identity-H"/>
              </a:rPr>
              <a:t>􀀹</a:t>
            </a:r>
            <a:r>
              <a:rPr lang="it-IT" b="1" spc="-1">
                <a:solidFill>
                  <a:srgbClr val="BF0000"/>
                </a:solidFill>
                <a:uFill>
                  <a:solidFill>
                    <a:srgbClr val="FFFFFF"/>
                  </a:solidFill>
                </a:uFill>
                <a:latin typeface="Arial-BoldMT"/>
                <a:ea typeface="Arial-BoldMT"/>
              </a:rPr>
              <a:t>Piano triennale per la prevenzione della corruzione e della</a:t>
            </a:r>
            <a:endParaRPr lang="it-IT" spc="-1">
              <a:solidFill>
                <a:srgbClr val="000000"/>
              </a:solidFill>
              <a:uFill>
                <a:solidFill>
                  <a:srgbClr val="FFFFFF"/>
                </a:solidFill>
              </a:uFill>
              <a:latin typeface="Arial"/>
            </a:endParaRPr>
          </a:p>
          <a:p>
            <a:pPr algn="ctr">
              <a:lnSpc>
                <a:spcPct val="100000"/>
              </a:lnSpc>
            </a:pPr>
            <a:r>
              <a:rPr lang="it-IT" b="1" spc="-1">
                <a:solidFill>
                  <a:srgbClr val="BF0000"/>
                </a:solidFill>
                <a:uFill>
                  <a:solidFill>
                    <a:srgbClr val="FFFFFF"/>
                  </a:solidFill>
                </a:uFill>
                <a:latin typeface="Arial-BoldMT"/>
                <a:ea typeface="Arial-BoldMT"/>
              </a:rPr>
              <a:t>trasparenza e suoi allegati </a:t>
            </a:r>
            <a:r>
              <a:rPr lang="it-IT" spc="-1">
                <a:solidFill>
                  <a:srgbClr val="BF0000"/>
                </a:solidFill>
                <a:uFill>
                  <a:solidFill>
                    <a:srgbClr val="FFFFFF"/>
                  </a:solidFill>
                </a:uFill>
                <a:latin typeface="Wingdings-Regular-Identity-H"/>
                <a:ea typeface="Wingdings-Regular-Identity-H"/>
              </a:rPr>
              <a:t>􀀹</a:t>
            </a:r>
            <a:r>
              <a:rPr lang="it-IT" b="1" spc="-1">
                <a:solidFill>
                  <a:srgbClr val="BF0000"/>
                </a:solidFill>
                <a:uFill>
                  <a:solidFill>
                    <a:srgbClr val="FFFFFF"/>
                  </a:solidFill>
                </a:uFill>
                <a:latin typeface="Arial-BoldMT"/>
                <a:ea typeface="Arial-BoldMT"/>
              </a:rPr>
              <a:t>Misure integrative di prevenzione della corruzione individuate ai</a:t>
            </a:r>
            <a:endParaRPr lang="it-IT" spc="-1">
              <a:solidFill>
                <a:srgbClr val="000000"/>
              </a:solidFill>
              <a:uFill>
                <a:solidFill>
                  <a:srgbClr val="FFFFFF"/>
                </a:solidFill>
              </a:uFill>
              <a:latin typeface="Arial"/>
            </a:endParaRPr>
          </a:p>
          <a:p>
            <a:pPr algn="ctr">
              <a:lnSpc>
                <a:spcPct val="100000"/>
              </a:lnSpc>
            </a:pPr>
            <a:r>
              <a:rPr lang="it-IT" b="1" spc="-1">
                <a:solidFill>
                  <a:srgbClr val="BF0000"/>
                </a:solidFill>
                <a:uFill>
                  <a:solidFill>
                    <a:srgbClr val="FFFFFF"/>
                  </a:solidFill>
                </a:uFill>
                <a:latin typeface="Arial-BoldMT"/>
                <a:ea typeface="Arial-BoldMT"/>
              </a:rPr>
              <a:t>sensi dell’articolo 1,comma 2-bis della legge n. 190 del 2012</a:t>
            </a:r>
            <a:endParaRPr lang="it-IT" spc="-1">
              <a:solidFill>
                <a:srgbClr val="000000"/>
              </a:solidFill>
              <a:uFill>
                <a:solidFill>
                  <a:srgbClr val="FFFFFF"/>
                </a:solidFill>
              </a:uFill>
              <a:latin typeface="Arial"/>
            </a:endParaRPr>
          </a:p>
          <a:p>
            <a:pPr algn="ctr">
              <a:lnSpc>
                <a:spcPct val="100000"/>
              </a:lnSpc>
            </a:pPr>
            <a:r>
              <a:rPr lang="it-IT" sz="2000" b="1" spc="-1">
                <a:solidFill>
                  <a:srgbClr val="BF0000"/>
                </a:solidFill>
                <a:uFill>
                  <a:solidFill>
                    <a:srgbClr val="FFFFFF"/>
                  </a:solidFill>
                </a:uFill>
                <a:latin typeface="Arial-BoldMT"/>
                <a:ea typeface="Arial-BoldMT"/>
              </a:rPr>
              <a:t>(link alla sezione ALTRI CONTENUTI/CORRUZIONE dell’USR)</a:t>
            </a:r>
            <a:endParaRPr lang="it-IT" sz="2000" spc="-1">
              <a:solidFill>
                <a:srgbClr val="000000"/>
              </a:solidFill>
              <a:uFill>
                <a:solidFill>
                  <a:srgbClr val="FFFFFF"/>
                </a:solidFill>
              </a:uFill>
              <a:latin typeface="Arial"/>
            </a:endParaRPr>
          </a:p>
        </p:txBody>
      </p:sp>
      <p:sp>
        <p:nvSpPr>
          <p:cNvPr id="508" name="TextShape 3"/>
          <p:cNvSpPr txBox="1"/>
          <p:nvPr/>
        </p:nvSpPr>
        <p:spPr>
          <a:xfrm>
            <a:off x="1981200" y="273600"/>
            <a:ext cx="8228880" cy="1144440"/>
          </a:xfrm>
          <a:prstGeom prst="rect">
            <a:avLst/>
          </a:prstGeom>
          <a:noFill/>
          <a:ln>
            <a:noFill/>
          </a:ln>
        </p:spPr>
        <p:txBody>
          <a:bodyPr lIns="0" tIns="0" rIns="0" bIns="0" anchor="ctr"/>
          <a:lstStyle/>
          <a:p>
            <a:pPr algn="ctr"/>
            <a:r>
              <a:rPr lang="it-IT" sz="4400" spc="-1" dirty="0">
                <a:solidFill>
                  <a:srgbClr val="000000"/>
                </a:solidFill>
                <a:uFill>
                  <a:solidFill>
                    <a:srgbClr val="FFFFFF"/>
                  </a:solidFill>
                </a:uFill>
                <a:latin typeface="Arial"/>
                <a:hlinkClick r:id="rId2" action="ppaction://hlinkfile"/>
              </a:rPr>
              <a:t>Gli oneri di pubblicazione</a:t>
            </a:r>
            <a:endParaRPr lang="it-IT" sz="4400" spc="-1" dirty="0">
              <a:solidFill>
                <a:srgbClr val="000000"/>
              </a:solidFill>
              <a:uFill>
                <a:solidFill>
                  <a:srgbClr val="FFFFFF"/>
                </a:solidFill>
              </a:uFill>
              <a:latin typeface="Arial"/>
            </a:endParaRP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CustomShape 1"/>
          <p:cNvSpPr/>
          <p:nvPr/>
        </p:nvSpPr>
        <p:spPr>
          <a:xfrm>
            <a:off x="1991640" y="2736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dirty="0">
                <a:solidFill>
                  <a:srgbClr val="000000"/>
                </a:solidFill>
                <a:uFill>
                  <a:solidFill>
                    <a:srgbClr val="FFFFFF"/>
                  </a:solidFill>
                </a:uFill>
                <a:latin typeface="Calibri"/>
                <a:ea typeface="DejaVu Sans"/>
              </a:rPr>
              <a:t>La sequenza- logico normativa</a:t>
            </a:r>
          </a:p>
          <a:p>
            <a:pPr algn="ctr">
              <a:lnSpc>
                <a:spcPct val="100000"/>
              </a:lnSpc>
            </a:pPr>
            <a:r>
              <a:rPr lang="it-IT" sz="3200" spc="-1" dirty="0">
                <a:solidFill>
                  <a:srgbClr val="000000"/>
                </a:solidFill>
                <a:uFill>
                  <a:solidFill>
                    <a:srgbClr val="FFFFFF"/>
                  </a:solidFill>
                </a:uFill>
                <a:latin typeface="Calibri"/>
              </a:rPr>
              <a:t>che porta al FOIA</a:t>
            </a:r>
            <a:endParaRPr lang="it-IT" sz="3200" spc="-1" dirty="0">
              <a:solidFill>
                <a:srgbClr val="000000"/>
              </a:solidFill>
              <a:uFill>
                <a:solidFill>
                  <a:srgbClr val="FFFFFF"/>
                </a:solidFill>
              </a:uFill>
              <a:latin typeface="Arial"/>
            </a:endParaRPr>
          </a:p>
        </p:txBody>
      </p:sp>
      <p:sp>
        <p:nvSpPr>
          <p:cNvPr id="358" name="CustomShape 2"/>
          <p:cNvSpPr/>
          <p:nvPr/>
        </p:nvSpPr>
        <p:spPr>
          <a:xfrm>
            <a:off x="3047880" y="1397160"/>
            <a:ext cx="6286680" cy="4062240"/>
          </a:xfrm>
          <a:prstGeom prst="rightArrow">
            <a:avLst>
              <a:gd name="adj1" fmla="val 50000"/>
              <a:gd name="adj2" fmla="val 50000"/>
            </a:avLst>
          </a:prstGeom>
          <a:solidFill>
            <a:schemeClr val="accent4">
              <a:tint val="40000"/>
              <a:hueOff val="0"/>
              <a:satOff val="0"/>
              <a:lumOff val="0"/>
              <a:alphaOff val="0"/>
            </a:schemeClr>
          </a:solidFill>
          <a:ln>
            <a:noFill/>
          </a:ln>
        </p:spPr>
        <p:style>
          <a:lnRef idx="0">
            <a:scrgbClr r="0" g="0" b="0"/>
          </a:lnRef>
          <a:fillRef idx="0">
            <a:scrgbClr r="0" g="0" b="0"/>
          </a:fillRef>
          <a:effectRef idx="0">
            <a:scrgbClr r="0" g="0" b="0"/>
          </a:effectRef>
          <a:fontRef idx="minor"/>
        </p:style>
      </p:sp>
      <p:sp>
        <p:nvSpPr>
          <p:cNvPr id="359" name="CustomShape 3"/>
          <p:cNvSpPr/>
          <p:nvPr/>
        </p:nvSpPr>
        <p:spPr>
          <a:xfrm>
            <a:off x="3048240" y="2853000"/>
            <a:ext cx="1085400" cy="1150200"/>
          </a:xfrm>
          <a:prstGeom prst="roundRect">
            <a:avLst>
              <a:gd name="adj" fmla="val 16667"/>
            </a:avLst>
          </a:prstGeom>
          <a:solidFill>
            <a:schemeClr val="accent4">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13760" tIns="113760" rIns="60840" bIns="114120" anchor="ctr"/>
          <a:lstStyle/>
          <a:p>
            <a:pPr algn="ctr">
              <a:lnSpc>
                <a:spcPct val="90000"/>
              </a:lnSpc>
            </a:pPr>
            <a:r>
              <a:rPr lang="it-IT" sz="1600" spc="-1">
                <a:solidFill>
                  <a:srgbClr val="FFFFFF"/>
                </a:solidFill>
                <a:uFill>
                  <a:solidFill>
                    <a:srgbClr val="FFFFFF"/>
                  </a:solidFill>
                </a:uFill>
                <a:latin typeface="Calibri"/>
                <a:ea typeface="DejaVu Sans"/>
              </a:rPr>
              <a:t>Legge 241/1990</a:t>
            </a:r>
            <a:endParaRPr lang="it-IT" sz="1600" spc="-1">
              <a:solidFill>
                <a:srgbClr val="000000"/>
              </a:solidFill>
              <a:uFill>
                <a:solidFill>
                  <a:srgbClr val="FFFFFF"/>
                </a:solidFill>
              </a:uFill>
              <a:latin typeface="Arial"/>
            </a:endParaRPr>
          </a:p>
        </p:txBody>
      </p:sp>
      <p:sp>
        <p:nvSpPr>
          <p:cNvPr id="360" name="CustomShape 4"/>
          <p:cNvSpPr/>
          <p:nvPr/>
        </p:nvSpPr>
        <p:spPr>
          <a:xfrm>
            <a:off x="4221120" y="2853000"/>
            <a:ext cx="1085400" cy="1150200"/>
          </a:xfrm>
          <a:prstGeom prst="roundRect">
            <a:avLst>
              <a:gd name="adj" fmla="val 16667"/>
            </a:avLst>
          </a:prstGeom>
          <a:solidFill>
            <a:schemeClr val="accent4">
              <a:hueOff val="-1116192"/>
              <a:satOff val="6725"/>
              <a:lumOff val="539"/>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13760" tIns="113760" rIns="60840" bIns="114120" anchor="ctr"/>
          <a:lstStyle/>
          <a:p>
            <a:pPr algn="ctr">
              <a:lnSpc>
                <a:spcPct val="90000"/>
              </a:lnSpc>
            </a:pPr>
            <a:r>
              <a:rPr lang="it-IT" sz="1600" spc="-1">
                <a:solidFill>
                  <a:srgbClr val="FFFFFF"/>
                </a:solidFill>
                <a:uFill>
                  <a:solidFill>
                    <a:srgbClr val="FFFFFF"/>
                  </a:solidFill>
                </a:uFill>
                <a:latin typeface="Calibri"/>
                <a:ea typeface="DejaVu Sans"/>
              </a:rPr>
              <a:t>d.Lgs 150/2009</a:t>
            </a:r>
            <a:endParaRPr lang="it-IT" sz="1600" spc="-1">
              <a:solidFill>
                <a:srgbClr val="000000"/>
              </a:solidFill>
              <a:uFill>
                <a:solidFill>
                  <a:srgbClr val="FFFFFF"/>
                </a:solidFill>
              </a:uFill>
              <a:latin typeface="Arial"/>
            </a:endParaRPr>
          </a:p>
        </p:txBody>
      </p:sp>
      <p:sp>
        <p:nvSpPr>
          <p:cNvPr id="361" name="CustomShape 5"/>
          <p:cNvSpPr/>
          <p:nvPr/>
        </p:nvSpPr>
        <p:spPr>
          <a:xfrm>
            <a:off x="5394000" y="2853000"/>
            <a:ext cx="1085400" cy="1150200"/>
          </a:xfrm>
          <a:prstGeom prst="roundRect">
            <a:avLst>
              <a:gd name="adj" fmla="val 16667"/>
            </a:avLst>
          </a:prstGeom>
          <a:solidFill>
            <a:schemeClr val="accent4">
              <a:hueOff val="-2232385"/>
              <a:satOff val="13449"/>
              <a:lumOff val="1078"/>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13760" tIns="113760" rIns="60840" bIns="114120" anchor="ctr"/>
          <a:lstStyle/>
          <a:p>
            <a:pPr algn="ctr">
              <a:lnSpc>
                <a:spcPct val="90000"/>
              </a:lnSpc>
            </a:pPr>
            <a:r>
              <a:rPr lang="it-IT" sz="1600" spc="-1">
                <a:solidFill>
                  <a:srgbClr val="FFFFFF"/>
                </a:solidFill>
                <a:uFill>
                  <a:solidFill>
                    <a:srgbClr val="FFFFFF"/>
                  </a:solidFill>
                </a:uFill>
                <a:latin typeface="Calibri"/>
                <a:ea typeface="DejaVu Sans"/>
              </a:rPr>
              <a:t>Legge 190/2012	</a:t>
            </a:r>
            <a:endParaRPr lang="it-IT" sz="1600" spc="-1">
              <a:solidFill>
                <a:srgbClr val="000000"/>
              </a:solidFill>
              <a:uFill>
                <a:solidFill>
                  <a:srgbClr val="FFFFFF"/>
                </a:solidFill>
              </a:uFill>
              <a:latin typeface="Arial"/>
            </a:endParaRPr>
          </a:p>
        </p:txBody>
      </p:sp>
      <p:sp>
        <p:nvSpPr>
          <p:cNvPr id="362" name="CustomShape 6"/>
          <p:cNvSpPr/>
          <p:nvPr/>
        </p:nvSpPr>
        <p:spPr>
          <a:xfrm>
            <a:off x="6566880" y="2853000"/>
            <a:ext cx="1085400" cy="1150200"/>
          </a:xfrm>
          <a:prstGeom prst="roundRect">
            <a:avLst>
              <a:gd name="adj" fmla="val 16667"/>
            </a:avLst>
          </a:prstGeom>
          <a:solidFill>
            <a:schemeClr val="accent4">
              <a:hueOff val="-3348577"/>
              <a:satOff val="20174"/>
              <a:lumOff val="1617"/>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13760" tIns="113760" rIns="60840" bIns="114120" anchor="ctr"/>
          <a:lstStyle/>
          <a:p>
            <a:pPr algn="ctr">
              <a:lnSpc>
                <a:spcPct val="90000"/>
              </a:lnSpc>
            </a:pPr>
            <a:r>
              <a:rPr lang="it-IT" sz="1600" spc="-1">
                <a:solidFill>
                  <a:srgbClr val="FFFFFF"/>
                </a:solidFill>
                <a:uFill>
                  <a:solidFill>
                    <a:srgbClr val="FFFFFF"/>
                  </a:solidFill>
                </a:uFill>
                <a:latin typeface="Calibri"/>
                <a:ea typeface="DejaVu Sans"/>
              </a:rPr>
              <a:t>d.lgs. 33/2013</a:t>
            </a:r>
            <a:endParaRPr lang="it-IT" sz="1600" spc="-1">
              <a:solidFill>
                <a:srgbClr val="000000"/>
              </a:solidFill>
              <a:uFill>
                <a:solidFill>
                  <a:srgbClr val="FFFFFF"/>
                </a:solidFill>
              </a:uFill>
              <a:latin typeface="Arial"/>
            </a:endParaRPr>
          </a:p>
        </p:txBody>
      </p:sp>
      <p:sp>
        <p:nvSpPr>
          <p:cNvPr id="363" name="CustomShape 7"/>
          <p:cNvSpPr/>
          <p:nvPr/>
        </p:nvSpPr>
        <p:spPr>
          <a:xfrm>
            <a:off x="7680000" y="2853000"/>
            <a:ext cx="1594440" cy="1150200"/>
          </a:xfrm>
          <a:prstGeom prst="roundRect">
            <a:avLst>
              <a:gd name="adj" fmla="val 16667"/>
            </a:avLst>
          </a:prstGeom>
          <a:solidFill>
            <a:schemeClr val="accent4">
              <a:hueOff val="-4464770"/>
              <a:satOff val="26899"/>
              <a:lumOff val="2156"/>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32480" tIns="132480" rIns="76320" bIns="132480" anchor="ctr"/>
          <a:lstStyle/>
          <a:p>
            <a:pPr algn="ctr">
              <a:lnSpc>
                <a:spcPct val="90000"/>
              </a:lnSpc>
            </a:pPr>
            <a:r>
              <a:rPr lang="it-IT" sz="2000" b="1" spc="-1">
                <a:solidFill>
                  <a:srgbClr val="FFFFFF"/>
                </a:solidFill>
                <a:uFill>
                  <a:solidFill>
                    <a:srgbClr val="FFFFFF"/>
                  </a:solidFill>
                </a:uFill>
                <a:latin typeface="Calibri"/>
                <a:ea typeface="DejaVu Sans"/>
              </a:rPr>
              <a:t>L. 124/2015</a:t>
            </a:r>
            <a:endParaRPr lang="it-IT" sz="2000" spc="-1">
              <a:solidFill>
                <a:srgbClr val="000000"/>
              </a:solidFill>
              <a:uFill>
                <a:solidFill>
                  <a:srgbClr val="FFFFFF"/>
                </a:solidFill>
              </a:uFill>
              <a:latin typeface="Arial"/>
            </a:endParaRPr>
          </a:p>
        </p:txBody>
      </p:sp>
      <p:sp>
        <p:nvSpPr>
          <p:cNvPr id="364" name="CustomShape 8"/>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10"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sp>
        <p:nvSpPr>
          <p:cNvPr id="511" name="CustomShape 3"/>
          <p:cNvSpPr/>
          <p:nvPr/>
        </p:nvSpPr>
        <p:spPr>
          <a:xfrm>
            <a:off x="2699400" y="1671840"/>
            <a:ext cx="6792840" cy="351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DISPOSIZIONI GENERALI</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spc="-1">
                <a:solidFill>
                  <a:srgbClr val="00394E"/>
                </a:solidFill>
                <a:uFill>
                  <a:solidFill>
                    <a:srgbClr val="FFFFFF"/>
                  </a:solidFill>
                </a:uFill>
                <a:latin typeface="Arial-BoldMT"/>
              </a:rPr>
              <a:t>RIFERIMENTI NORMATIVI CON I LINK ALLE NORME DI</a:t>
            </a:r>
            <a:endParaRPr lang="it-IT" sz="2000" spc="-1">
              <a:solidFill>
                <a:srgbClr val="000000"/>
              </a:solidFill>
              <a:uFill>
                <a:solidFill>
                  <a:srgbClr val="FFFFFF"/>
                </a:solidFill>
              </a:uFill>
              <a:latin typeface="Arial"/>
            </a:endParaRPr>
          </a:p>
          <a:p>
            <a:r>
              <a:rPr lang="it-IT" sz="2000" b="1" spc="-1">
                <a:solidFill>
                  <a:srgbClr val="00394E"/>
                </a:solidFill>
                <a:uFill>
                  <a:solidFill>
                    <a:srgbClr val="FFFFFF"/>
                  </a:solidFill>
                </a:uFill>
                <a:latin typeface="Arial-BoldMT"/>
              </a:rPr>
              <a:t>LEGGE STATALE PUBBLICATE SULLA BANCA DATI</a:t>
            </a:r>
            <a:endParaRPr lang="it-IT" sz="2000" spc="-1">
              <a:solidFill>
                <a:srgbClr val="000000"/>
              </a:solidFill>
              <a:uFill>
                <a:solidFill>
                  <a:srgbClr val="FFFFFF"/>
                </a:solidFill>
              </a:uFill>
              <a:latin typeface="Arial"/>
            </a:endParaRPr>
          </a:p>
          <a:p>
            <a:r>
              <a:rPr lang="it-IT" sz="2000" b="1" spc="-1">
                <a:solidFill>
                  <a:srgbClr val="00394E"/>
                </a:solidFill>
                <a:uFill>
                  <a:solidFill>
                    <a:srgbClr val="FFFFFF"/>
                  </a:solidFill>
                </a:uFill>
                <a:latin typeface="Arial-BoldMT"/>
              </a:rPr>
              <a:t>“NORMATTIVA” CHE REGOLANO L’ISTITUZIONE,</a:t>
            </a:r>
            <a:endParaRPr lang="it-IT" sz="2000" spc="-1">
              <a:solidFill>
                <a:srgbClr val="000000"/>
              </a:solidFill>
              <a:uFill>
                <a:solidFill>
                  <a:srgbClr val="FFFFFF"/>
                </a:solidFill>
              </a:uFill>
              <a:latin typeface="Arial"/>
            </a:endParaRPr>
          </a:p>
          <a:p>
            <a:r>
              <a:rPr lang="it-IT" sz="2000" b="1" spc="-1">
                <a:solidFill>
                  <a:srgbClr val="00394E"/>
                </a:solidFill>
                <a:uFill>
                  <a:solidFill>
                    <a:srgbClr val="FFFFFF"/>
                  </a:solidFill>
                </a:uFill>
                <a:latin typeface="Arial-BoldMT"/>
              </a:rPr>
              <a:t>L’ORGANIZZAZIONE E L’ATTIVITÀ DELLE PUBBLICHE</a:t>
            </a:r>
            <a:endParaRPr lang="it-IT" sz="2000" spc="-1">
              <a:solidFill>
                <a:srgbClr val="000000"/>
              </a:solidFill>
              <a:uFill>
                <a:solidFill>
                  <a:srgbClr val="FFFFFF"/>
                </a:solidFill>
              </a:uFill>
              <a:latin typeface="Arial"/>
            </a:endParaRPr>
          </a:p>
          <a:p>
            <a:r>
              <a:rPr lang="it-IT" sz="2000" b="1" spc="-1">
                <a:solidFill>
                  <a:srgbClr val="00394E"/>
                </a:solidFill>
                <a:uFill>
                  <a:solidFill>
                    <a:srgbClr val="FFFFFF"/>
                  </a:solidFill>
                </a:uFill>
                <a:latin typeface="Arial-BoldMT"/>
              </a:rPr>
              <a:t>AMMINISTRAZIONI”</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Aggiornamento: </a:t>
            </a:r>
            <a:r>
              <a:rPr lang="it-IT" sz="2800" b="1" spc="-1">
                <a:solidFill>
                  <a:srgbClr val="005937"/>
                </a:solidFill>
                <a:uFill>
                  <a:solidFill>
                    <a:srgbClr val="FFFFFF"/>
                  </a:solidFill>
                </a:uFill>
                <a:latin typeface="Arial-BoldMT"/>
                <a:ea typeface="Arial-BoldMT"/>
              </a:rPr>
              <a:t>TEMPESTIVO</a:t>
            </a:r>
            <a:endParaRPr lang="it-IT" sz="28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DOCUMENTI DA PUBBLICARE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ea typeface="Arial-BoldMT"/>
              </a:rPr>
              <a:t>Norme di rango primario relative al comparto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ea typeface="Arial-BoldMT"/>
              </a:rPr>
              <a:t>Link a normattiva</a:t>
            </a:r>
            <a:endParaRPr lang="it-IT" sz="2400" spc="-1">
              <a:solidFill>
                <a:srgbClr val="000000"/>
              </a:solidFill>
              <a:uFill>
                <a:solidFill>
                  <a:srgbClr val="FFFFFF"/>
                </a:solidFill>
              </a:uFill>
              <a:latin typeface="Arial"/>
            </a:endParaRPr>
          </a:p>
        </p:txBody>
      </p:sp>
      <p:sp>
        <p:nvSpPr>
          <p:cNvPr id="512" name="TextShape 4"/>
          <p:cNvSpPr txBox="1"/>
          <p:nvPr/>
        </p:nvSpPr>
        <p:spPr>
          <a:xfrm>
            <a:off x="2578440" y="50400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14"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r>
              <a:rPr lang="it-IT" sz="2400" b="1" spc="-1">
                <a:solidFill>
                  <a:srgbClr val="BF0000"/>
                </a:solidFill>
                <a:uFill>
                  <a:solidFill>
                    <a:srgbClr val="FFFFFF"/>
                  </a:solidFill>
                </a:uFill>
                <a:latin typeface="Arial-BoldMT"/>
              </a:rPr>
              <a:t>SOTTO SEZIONE: DISPOSIZIONI GENERALI</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ATTI AMMINISTRATIVI GENERALI</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Aggiornamento: </a:t>
            </a:r>
            <a:r>
              <a:rPr lang="it-IT" sz="2800" b="1" spc="-1">
                <a:solidFill>
                  <a:srgbClr val="005937"/>
                </a:solidFill>
                <a:uFill>
                  <a:solidFill>
                    <a:srgbClr val="FFFFFF"/>
                  </a:solidFill>
                </a:uFill>
                <a:latin typeface="Arial-BoldMT"/>
                <a:ea typeface="Arial-BoldMT"/>
              </a:rPr>
              <a:t>TEMPESTIVO</a:t>
            </a:r>
            <a:endParaRPr lang="it-IT" sz="28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ea typeface="Arial-BoldMT"/>
              </a:rPr>
              <a:t>DOCUMENTI DA PUBBLICARE</a:t>
            </a:r>
            <a:endParaRPr lang="it-IT" sz="20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ea typeface="Arial-BoldMT"/>
              </a:rPr>
              <a:t>A titolo esemplificativo e non esaustivo: </a:t>
            </a:r>
            <a:r>
              <a:rPr lang="it-IT" sz="2000" spc="-1">
                <a:solidFill>
                  <a:srgbClr val="BF0000"/>
                </a:solidFill>
                <a:uFill>
                  <a:solidFill>
                    <a:srgbClr val="FFFFFF"/>
                  </a:solidFill>
                </a:uFill>
                <a:latin typeface="Wingdings-Regular-Identity-H"/>
                <a:ea typeface="Wingdings-Regular-Identity-H"/>
              </a:rPr>
              <a:t>􀀹</a:t>
            </a:r>
            <a:r>
              <a:rPr lang="it-IT" sz="2000" b="1" spc="-1">
                <a:solidFill>
                  <a:srgbClr val="BF0000"/>
                </a:solidFill>
                <a:uFill>
                  <a:solidFill>
                    <a:srgbClr val="FFFFFF"/>
                  </a:solidFill>
                </a:uFill>
                <a:latin typeface="Arial-BoldMT"/>
                <a:ea typeface="Arial-BoldMT"/>
              </a:rPr>
              <a:t>PTOF, </a:t>
            </a:r>
            <a:r>
              <a:rPr lang="it-IT" sz="2000" spc="-1">
                <a:solidFill>
                  <a:srgbClr val="BF0000"/>
                </a:solidFill>
                <a:uFill>
                  <a:solidFill>
                    <a:srgbClr val="FFFFFF"/>
                  </a:solidFill>
                </a:uFill>
                <a:latin typeface="Wingdings-Regular-Identity-H"/>
                <a:ea typeface="Wingdings-Regular-Identity-H"/>
              </a:rPr>
              <a:t>􀀹</a:t>
            </a:r>
            <a:r>
              <a:rPr lang="it-IT" sz="2000" b="1" spc="-1">
                <a:solidFill>
                  <a:srgbClr val="BF0000"/>
                </a:solidFill>
                <a:uFill>
                  <a:solidFill>
                    <a:srgbClr val="FFFFFF"/>
                  </a:solidFill>
                </a:uFill>
                <a:latin typeface="Arial-BoldMT"/>
                <a:ea typeface="Arial-BoldMT"/>
              </a:rPr>
              <a:t>PAI </a:t>
            </a:r>
            <a:r>
              <a:rPr lang="it-IT" sz="2000" spc="-1">
                <a:solidFill>
                  <a:srgbClr val="BF0000"/>
                </a:solidFill>
                <a:uFill>
                  <a:solidFill>
                    <a:srgbClr val="FFFFFF"/>
                  </a:solidFill>
                </a:uFill>
                <a:latin typeface="Wingdings-Regular-Identity-H"/>
                <a:ea typeface="Wingdings-Regular-Identity-H"/>
              </a:rPr>
              <a:t>􀀹 </a:t>
            </a:r>
            <a:r>
              <a:rPr lang="it-IT" sz="2000" b="1" spc="-1">
                <a:solidFill>
                  <a:srgbClr val="BF0000"/>
                </a:solidFill>
                <a:uFill>
                  <a:solidFill>
                    <a:srgbClr val="FFFFFF"/>
                  </a:solidFill>
                </a:uFill>
                <a:latin typeface="Arial-BoldMT"/>
                <a:ea typeface="Arial-BoldMT"/>
              </a:rPr>
              <a:t>PDM </a:t>
            </a:r>
            <a:r>
              <a:rPr lang="it-IT" sz="2000" spc="-1">
                <a:solidFill>
                  <a:srgbClr val="BF0000"/>
                </a:solidFill>
                <a:uFill>
                  <a:solidFill>
                    <a:srgbClr val="FFFFFF"/>
                  </a:solidFill>
                </a:uFill>
                <a:latin typeface="Wingdings-Regular-Identity-H"/>
                <a:ea typeface="Wingdings-Regular-Identity-H"/>
              </a:rPr>
              <a:t>􀀹 </a:t>
            </a:r>
            <a:r>
              <a:rPr lang="it-IT" sz="2000" b="1" spc="-1">
                <a:solidFill>
                  <a:srgbClr val="BF0000"/>
                </a:solidFill>
                <a:uFill>
                  <a:solidFill>
                    <a:srgbClr val="FFFFFF"/>
                  </a:solidFill>
                </a:uFill>
                <a:latin typeface="Arial-BoldMT"/>
                <a:ea typeface="Arial-BoldMT"/>
              </a:rPr>
              <a:t>REGOLAMENTI INTERNI </a:t>
            </a:r>
            <a:r>
              <a:rPr lang="it-IT" sz="2000" spc="-1">
                <a:solidFill>
                  <a:srgbClr val="BF0000"/>
                </a:solidFill>
                <a:uFill>
                  <a:solidFill>
                    <a:srgbClr val="FFFFFF"/>
                  </a:solidFill>
                </a:uFill>
                <a:latin typeface="Wingdings-Regular-Identity-H"/>
                <a:ea typeface="Wingdings-Regular-Identity-H"/>
              </a:rPr>
              <a:t>􀀹</a:t>
            </a:r>
            <a:r>
              <a:rPr lang="it-IT" sz="2000" b="1" spc="-1">
                <a:solidFill>
                  <a:srgbClr val="BF0000"/>
                </a:solidFill>
                <a:uFill>
                  <a:solidFill>
                    <a:srgbClr val="FFFFFF"/>
                  </a:solidFill>
                </a:uFill>
                <a:latin typeface="Arial-BoldMT"/>
                <a:ea typeface="Arial-BoldMT"/>
              </a:rPr>
              <a:t>PIANO ATTIVITA' DOCENTI ED ATA </a:t>
            </a:r>
            <a:r>
              <a:rPr lang="it-IT" sz="2000" spc="-1">
                <a:solidFill>
                  <a:srgbClr val="BF0000"/>
                </a:solidFill>
                <a:uFill>
                  <a:solidFill>
                    <a:srgbClr val="FFFFFF"/>
                  </a:solidFill>
                </a:uFill>
                <a:latin typeface="Wingdings-Regular-Identity-H"/>
                <a:ea typeface="Wingdings-Regular-Identity-H"/>
              </a:rPr>
              <a:t>􀀹 </a:t>
            </a:r>
            <a:r>
              <a:rPr lang="it-IT" sz="2000" b="1" spc="-1">
                <a:solidFill>
                  <a:srgbClr val="BF0000"/>
                </a:solidFill>
                <a:uFill>
                  <a:solidFill>
                    <a:srgbClr val="FFFFFF"/>
                  </a:solidFill>
                </a:uFill>
                <a:latin typeface="Arial-BoldMT"/>
                <a:ea typeface="Arial-BoldMT"/>
              </a:rPr>
              <a:t>DIRETTIVE DS E/O DSGA</a:t>
            </a:r>
            <a:endParaRPr lang="it-IT" sz="2000" spc="-1">
              <a:solidFill>
                <a:srgbClr val="000000"/>
              </a:solidFill>
              <a:uFill>
                <a:solidFill>
                  <a:srgbClr val="FFFFFF"/>
                </a:solidFill>
              </a:uFill>
              <a:latin typeface="Arial"/>
            </a:endParaRPr>
          </a:p>
          <a:p>
            <a:r>
              <a:rPr lang="it-IT" sz="2200" b="1" spc="-1">
                <a:solidFill>
                  <a:srgbClr val="BF0000"/>
                </a:solidFill>
                <a:uFill>
                  <a:solidFill>
                    <a:srgbClr val="FFFFFF"/>
                  </a:solidFill>
                </a:uFill>
                <a:latin typeface="Arial-BoldMT"/>
                <a:ea typeface="Arial-BoldMT"/>
              </a:rPr>
              <a:t>Eventuale link a area circolari del sito istituzionale</a:t>
            </a:r>
            <a:endParaRPr lang="it-IT" sz="2200" spc="-1">
              <a:solidFill>
                <a:srgbClr val="000000"/>
              </a:solidFill>
              <a:uFill>
                <a:solidFill>
                  <a:srgbClr val="FFFFFF"/>
                </a:solidFill>
              </a:uFill>
              <a:latin typeface="Arial"/>
            </a:endParaRPr>
          </a:p>
        </p:txBody>
      </p:sp>
      <p:sp>
        <p:nvSpPr>
          <p:cNvPr id="515" name="TextShape 3"/>
          <p:cNvSpPr txBox="1"/>
          <p:nvPr/>
        </p:nvSpPr>
        <p:spPr>
          <a:xfrm>
            <a:off x="2794440" y="43200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17"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sp>
        <p:nvSpPr>
          <p:cNvPr id="518" name="CustomShape 3"/>
          <p:cNvSpPr/>
          <p:nvPr/>
        </p:nvSpPr>
        <p:spPr>
          <a:xfrm>
            <a:off x="2100000" y="1956960"/>
            <a:ext cx="7847640" cy="325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 DISPOSIZIONI GENERALI</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CODICE DISCIPLINARE E CODICE DI CONDOTTA</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Aggiornamento: </a:t>
            </a:r>
            <a:r>
              <a:rPr lang="it-IT" sz="2800" b="1" spc="-1">
                <a:solidFill>
                  <a:srgbClr val="005937"/>
                </a:solidFill>
                <a:uFill>
                  <a:solidFill>
                    <a:srgbClr val="FFFFFF"/>
                  </a:solidFill>
                </a:uFill>
                <a:latin typeface="Arial-BoldMT"/>
                <a:ea typeface="Arial-BoldMT"/>
              </a:rPr>
              <a:t>TEMPESTIVO</a:t>
            </a:r>
            <a:endParaRPr lang="it-IT" sz="28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DOCUMENTI DA PUBBLICARE</a:t>
            </a:r>
            <a:endParaRPr lang="it-IT" sz="2400" spc="-1">
              <a:solidFill>
                <a:srgbClr val="000000"/>
              </a:solidFill>
              <a:uFill>
                <a:solidFill>
                  <a:srgbClr val="FFFFFF"/>
                </a:solidFill>
              </a:uFill>
              <a:latin typeface="Arial"/>
            </a:endParaRPr>
          </a:p>
          <a:p>
            <a:r>
              <a:rPr lang="it-IT" sz="2200" spc="-1">
                <a:solidFill>
                  <a:srgbClr val="BF0000"/>
                </a:solidFill>
                <a:uFill>
                  <a:solidFill>
                    <a:srgbClr val="FFFFFF"/>
                  </a:solidFill>
                </a:uFill>
                <a:latin typeface="Wingdings-Regular-Identity-H"/>
                <a:ea typeface="Wingdings-Regular-Identity-H"/>
              </a:rPr>
              <a:t>􀀹</a:t>
            </a:r>
            <a:r>
              <a:rPr lang="it-IT" sz="2200" b="1" spc="-1">
                <a:solidFill>
                  <a:srgbClr val="BF0000"/>
                </a:solidFill>
                <a:uFill>
                  <a:solidFill>
                    <a:srgbClr val="FFFFFF"/>
                  </a:solidFill>
                </a:uFill>
                <a:latin typeface="Arial-BoldMT"/>
                <a:ea typeface="Arial-BoldMT"/>
              </a:rPr>
              <a:t>CCNL 2018 </a:t>
            </a:r>
            <a:r>
              <a:rPr lang="it-IT" sz="2200" spc="-1">
                <a:solidFill>
                  <a:srgbClr val="BF0000"/>
                </a:solidFill>
                <a:uFill>
                  <a:solidFill>
                    <a:srgbClr val="FFFFFF"/>
                  </a:solidFill>
                </a:uFill>
                <a:latin typeface="Wingdings-Regular-Identity-H"/>
                <a:ea typeface="Wingdings-Regular-Identity-H"/>
              </a:rPr>
              <a:t>􀀹</a:t>
            </a:r>
            <a:r>
              <a:rPr lang="it-IT" sz="2200" b="1" spc="-1">
                <a:solidFill>
                  <a:srgbClr val="BF0000"/>
                </a:solidFill>
                <a:uFill>
                  <a:solidFill>
                    <a:srgbClr val="FFFFFF"/>
                  </a:solidFill>
                </a:uFill>
                <a:latin typeface="Arial-BoldMT"/>
                <a:ea typeface="Arial-BoldMT"/>
              </a:rPr>
              <a:t>dlgs 297/94 artt. 492-501 </a:t>
            </a:r>
            <a:r>
              <a:rPr lang="it-IT" sz="2200" spc="-1">
                <a:solidFill>
                  <a:srgbClr val="BF0000"/>
                </a:solidFill>
                <a:uFill>
                  <a:solidFill>
                    <a:srgbClr val="FFFFFF"/>
                  </a:solidFill>
                </a:uFill>
                <a:latin typeface="Wingdings-Regular-Identity-H"/>
                <a:ea typeface="Wingdings-Regular-Identity-H"/>
              </a:rPr>
              <a:t>􀀹 </a:t>
            </a:r>
            <a:r>
              <a:rPr lang="it-IT" sz="2200" b="1" spc="-1">
                <a:solidFill>
                  <a:srgbClr val="BF0000"/>
                </a:solidFill>
                <a:uFill>
                  <a:solidFill>
                    <a:srgbClr val="FFFFFF"/>
                  </a:solidFill>
                </a:uFill>
                <a:latin typeface="Arial-BoldMT"/>
                <a:ea typeface="Arial-BoldMT"/>
              </a:rPr>
              <a:t>dlgs 165/2001 artt. 55 bis e ss. come modificati dal dlgs 150/2009 </a:t>
            </a:r>
            <a:r>
              <a:rPr lang="it-IT" sz="2200" spc="-1">
                <a:solidFill>
                  <a:srgbClr val="BF0000"/>
                </a:solidFill>
                <a:uFill>
                  <a:solidFill>
                    <a:srgbClr val="FFFFFF"/>
                  </a:solidFill>
                </a:uFill>
                <a:latin typeface="Wingdings-Regular-Identity-H"/>
                <a:ea typeface="Wingdings-Regular-Identity-H"/>
              </a:rPr>
              <a:t>􀀹</a:t>
            </a:r>
            <a:r>
              <a:rPr lang="it-IT" sz="2200" b="1" spc="-1">
                <a:solidFill>
                  <a:srgbClr val="BF0000"/>
                </a:solidFill>
                <a:uFill>
                  <a:solidFill>
                    <a:srgbClr val="FFFFFF"/>
                  </a:solidFill>
                </a:uFill>
                <a:latin typeface="Arial-BoldMT"/>
                <a:ea typeface="Arial-BoldMT"/>
              </a:rPr>
              <a:t>Circolare 14/2010 Funzione Pubblica </a:t>
            </a:r>
            <a:r>
              <a:rPr lang="it-IT" sz="2200" spc="-1">
                <a:solidFill>
                  <a:srgbClr val="BF0000"/>
                </a:solidFill>
                <a:uFill>
                  <a:solidFill>
                    <a:srgbClr val="FFFFFF"/>
                  </a:solidFill>
                </a:uFill>
                <a:latin typeface="Wingdings-Regular-Identity-H"/>
                <a:ea typeface="Wingdings-Regular-Identity-H"/>
              </a:rPr>
              <a:t>􀀹 </a:t>
            </a:r>
            <a:r>
              <a:rPr lang="it-IT" sz="2200" b="1" spc="-1">
                <a:solidFill>
                  <a:srgbClr val="BF0000"/>
                </a:solidFill>
                <a:uFill>
                  <a:solidFill>
                    <a:srgbClr val="FFFFFF"/>
                  </a:solidFill>
                </a:uFill>
                <a:latin typeface="Arial-BoldMT"/>
                <a:ea typeface="Arial-BoldMT"/>
              </a:rPr>
              <a:t>Codice di condotta dipendenti pubblici (D.P.R. 62/2013)</a:t>
            </a:r>
            <a:endParaRPr lang="it-IT" sz="2200" spc="-1">
              <a:solidFill>
                <a:srgbClr val="000000"/>
              </a:solidFill>
              <a:uFill>
                <a:solidFill>
                  <a:srgbClr val="FFFFFF"/>
                </a:solidFill>
              </a:uFill>
              <a:latin typeface="Arial"/>
            </a:endParaRPr>
          </a:p>
        </p:txBody>
      </p:sp>
      <p:sp>
        <p:nvSpPr>
          <p:cNvPr id="519" name="TextShape 4"/>
          <p:cNvSpPr txBox="1"/>
          <p:nvPr/>
        </p:nvSpPr>
        <p:spPr>
          <a:xfrm>
            <a:off x="2676000" y="528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21"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sp>
        <p:nvSpPr>
          <p:cNvPr id="522" name="CustomShape 3"/>
          <p:cNvSpPr/>
          <p:nvPr/>
        </p:nvSpPr>
        <p:spPr>
          <a:xfrm>
            <a:off x="2812800" y="2238480"/>
            <a:ext cx="6566040" cy="238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ORGANIZZAZIONE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ARTICOLAZIONE UFFICI</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Aggiornamento: </a:t>
            </a:r>
            <a:r>
              <a:rPr lang="it-IT" sz="2800" b="1" spc="-1">
                <a:solidFill>
                  <a:srgbClr val="005937"/>
                </a:solidFill>
                <a:uFill>
                  <a:solidFill>
                    <a:srgbClr val="FFFFFF"/>
                  </a:solidFill>
                </a:uFill>
                <a:latin typeface="Arial-BoldMT"/>
                <a:ea typeface="Arial-BoldMT"/>
              </a:rPr>
              <a:t>TEMPESTIVO</a:t>
            </a:r>
            <a:endParaRPr lang="it-IT" sz="28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ea typeface="Arial-BoldMT"/>
              </a:rPr>
              <a:t>DOCUMENTI DA PUBBLICARE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ea typeface="Arial-BoldMT"/>
              </a:rPr>
              <a:t>Organigramma o analoghe rappresentazioni</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ea typeface="Arial-BoldMT"/>
              </a:rPr>
              <a:t>grafiche</a:t>
            </a:r>
            <a:endParaRPr lang="it-IT" sz="2400" spc="-1">
              <a:solidFill>
                <a:srgbClr val="000000"/>
              </a:solidFill>
              <a:uFill>
                <a:solidFill>
                  <a:srgbClr val="FFFFFF"/>
                </a:solidFill>
              </a:uFill>
              <a:latin typeface="Arial"/>
            </a:endParaRPr>
          </a:p>
        </p:txBody>
      </p:sp>
      <p:sp>
        <p:nvSpPr>
          <p:cNvPr id="523" name="TextShape 4"/>
          <p:cNvSpPr txBox="1"/>
          <p:nvPr/>
        </p:nvSpPr>
        <p:spPr>
          <a:xfrm>
            <a:off x="2794440" y="672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25"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lnSpcReduction="10000"/>
          </a:bodyPr>
          <a:lstStyle/>
          <a:p>
            <a:r>
              <a:rPr lang="it-IT" sz="2400" b="1" spc="-1">
                <a:solidFill>
                  <a:srgbClr val="BF0000"/>
                </a:solidFill>
                <a:uFill>
                  <a:solidFill>
                    <a:srgbClr val="FFFFFF"/>
                  </a:solidFill>
                </a:uFill>
                <a:latin typeface="Arial-BoldMT"/>
              </a:rPr>
              <a:t>SOTTO SEZIONE: CONSULENTI E COLLABORATORI</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TEMPESTIVO</a:t>
            </a:r>
            <a:endParaRPr lang="it-IT" sz="2400" spc="-1">
              <a:solidFill>
                <a:srgbClr val="000000"/>
              </a:solidFill>
              <a:uFill>
                <a:solidFill>
                  <a:srgbClr val="FFFFFF"/>
                </a:solidFill>
              </a:uFill>
              <a:latin typeface="Arial"/>
            </a:endParaRPr>
          </a:p>
          <a:p>
            <a:r>
              <a:rPr lang="it-IT" sz="1600" b="1" spc="-1">
                <a:solidFill>
                  <a:srgbClr val="005937"/>
                </a:solidFill>
                <a:uFill>
                  <a:solidFill>
                    <a:srgbClr val="FFFFFF"/>
                  </a:solidFill>
                </a:uFill>
                <a:latin typeface="Arial-BoldMT"/>
                <a:ea typeface="Arial-BoldMT"/>
              </a:rPr>
              <a:t>Tabella con indicazione di: </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estremi atto di conferimento incarico</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nominativo collaboratore o consulente</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tipologia incarico</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descrizione</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compenso totale lordo</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durata prestazione</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link a cv</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link a dichiarazione inerente i dati relativi allo svolgimento di</a:t>
            </a:r>
            <a:endParaRPr lang="it-IT" sz="1600" spc="-1">
              <a:solidFill>
                <a:srgbClr val="000000"/>
              </a:solidFill>
              <a:uFill>
                <a:solidFill>
                  <a:srgbClr val="FFFFFF"/>
                </a:solidFill>
              </a:uFill>
              <a:latin typeface="Arial"/>
            </a:endParaRPr>
          </a:p>
          <a:p>
            <a:r>
              <a:rPr lang="it-IT" sz="1600" b="1" spc="-1">
                <a:solidFill>
                  <a:srgbClr val="005937"/>
                </a:solidFill>
                <a:uFill>
                  <a:solidFill>
                    <a:srgbClr val="FFFFFF"/>
                  </a:solidFill>
                </a:uFill>
                <a:latin typeface="Arial-BoldMT"/>
                <a:ea typeface="Arial-BoldMT"/>
              </a:rPr>
              <a:t>incarichi o la titolarità di cariche in enti di diritto privato regolati o</a:t>
            </a:r>
            <a:endParaRPr lang="it-IT" sz="1600" spc="-1">
              <a:solidFill>
                <a:srgbClr val="000000"/>
              </a:solidFill>
              <a:uFill>
                <a:solidFill>
                  <a:srgbClr val="FFFFFF"/>
                </a:solidFill>
              </a:uFill>
              <a:latin typeface="Arial"/>
            </a:endParaRPr>
          </a:p>
          <a:p>
            <a:r>
              <a:rPr lang="it-IT" sz="1600" b="1" spc="-1">
                <a:solidFill>
                  <a:srgbClr val="005937"/>
                </a:solidFill>
                <a:uFill>
                  <a:solidFill>
                    <a:srgbClr val="FFFFFF"/>
                  </a:solidFill>
                </a:uFill>
                <a:latin typeface="Arial-BoldMT"/>
                <a:ea typeface="Arial-BoldMT"/>
              </a:rPr>
              <a:t>finanziati dalla PA o lo svolgimento di attività professionali, (art 15)</a:t>
            </a:r>
            <a:endParaRPr lang="it-IT" sz="1600" spc="-1">
              <a:solidFill>
                <a:srgbClr val="000000"/>
              </a:solidFill>
              <a:uFill>
                <a:solidFill>
                  <a:srgbClr val="FFFFFF"/>
                </a:solidFill>
              </a:uFill>
              <a:latin typeface="Arial"/>
            </a:endParaRPr>
          </a:p>
          <a:p>
            <a:r>
              <a:rPr lang="it-IT" sz="1600" spc="-1">
                <a:solidFill>
                  <a:srgbClr val="005937"/>
                </a:solidFill>
                <a:uFill>
                  <a:solidFill>
                    <a:srgbClr val="FFFFFF"/>
                  </a:solidFill>
                </a:uFill>
                <a:latin typeface="ArialMT"/>
                <a:ea typeface="ArialMT"/>
              </a:rPr>
              <a:t>• </a:t>
            </a:r>
            <a:r>
              <a:rPr lang="it-IT" sz="1600" b="1" spc="-1">
                <a:solidFill>
                  <a:srgbClr val="005937"/>
                </a:solidFill>
                <a:uFill>
                  <a:solidFill>
                    <a:srgbClr val="FFFFFF"/>
                  </a:solidFill>
                </a:uFill>
                <a:latin typeface="Arial-BoldMT"/>
                <a:ea typeface="Arial-BoldMT"/>
              </a:rPr>
              <a:t>link alla dichiarazione del DS inerente l'attestazione dell'avvenuta</a:t>
            </a:r>
            <a:endParaRPr lang="it-IT" sz="1600" spc="-1">
              <a:solidFill>
                <a:srgbClr val="000000"/>
              </a:solidFill>
              <a:uFill>
                <a:solidFill>
                  <a:srgbClr val="FFFFFF"/>
                </a:solidFill>
              </a:uFill>
              <a:latin typeface="Arial"/>
            </a:endParaRPr>
          </a:p>
          <a:p>
            <a:r>
              <a:rPr lang="it-IT" sz="1600" b="1" spc="-1">
                <a:solidFill>
                  <a:srgbClr val="005937"/>
                </a:solidFill>
                <a:uFill>
                  <a:solidFill>
                    <a:srgbClr val="FFFFFF"/>
                  </a:solidFill>
                </a:uFill>
                <a:latin typeface="Arial-BoldMT"/>
                <a:ea typeface="Arial-BoldMT"/>
              </a:rPr>
              <a:t>verifica dell’insussistenza di conflitto di interesse.</a:t>
            </a:r>
            <a:endParaRPr lang="it-IT" sz="1600" spc="-1">
              <a:solidFill>
                <a:srgbClr val="000000"/>
              </a:solidFill>
              <a:uFill>
                <a:solidFill>
                  <a:srgbClr val="FFFFFF"/>
                </a:solidFill>
              </a:uFill>
              <a:latin typeface="Arial"/>
            </a:endParaRPr>
          </a:p>
          <a:p>
            <a:endParaRPr lang="it-IT" sz="1600" spc="-1">
              <a:solidFill>
                <a:srgbClr val="000000"/>
              </a:solidFill>
              <a:uFill>
                <a:solidFill>
                  <a:srgbClr val="FFFFFF"/>
                </a:solidFill>
              </a:uFill>
              <a:latin typeface="Arial"/>
            </a:endParaRPr>
          </a:p>
        </p:txBody>
      </p:sp>
      <p:sp>
        <p:nvSpPr>
          <p:cNvPr id="526" name="TextShape 3"/>
          <p:cNvSpPr txBox="1"/>
          <p:nvPr/>
        </p:nvSpPr>
        <p:spPr>
          <a:xfrm>
            <a:off x="2676000" y="456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28"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pic>
        <p:nvPicPr>
          <p:cNvPr id="529" name="Immagine 528"/>
          <p:cNvPicPr/>
          <p:nvPr/>
        </p:nvPicPr>
        <p:blipFill>
          <a:blip r:embed="rId2" cstate="print"/>
          <a:stretch/>
        </p:blipFill>
        <p:spPr>
          <a:xfrm>
            <a:off x="1524000" y="1513440"/>
            <a:ext cx="9143280" cy="3830760"/>
          </a:xfrm>
          <a:prstGeom prst="rect">
            <a:avLst/>
          </a:prstGeom>
          <a:ln>
            <a:noFill/>
          </a:ln>
        </p:spPr>
      </p:pic>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31"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sp>
        <p:nvSpPr>
          <p:cNvPr id="532" name="CustomShape 3"/>
          <p:cNvSpPr/>
          <p:nvPr/>
        </p:nvSpPr>
        <p:spPr>
          <a:xfrm>
            <a:off x="2345880" y="1925640"/>
            <a:ext cx="7500240" cy="3006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PERSONALE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PERSONALE NON A TEMPO INDETERMINATO</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Personale con rapporto di lavoro non a tempo indeterminato</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ed elenco dei titolari dei contratti a tempo determinato, con</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l'indicazione delle diverse tipologie di rapporto, della</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distribuzione di questo personale tra le diverse qualifiche e</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aree professionali.</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Aggiornamento: ANNUALE</a:t>
            </a:r>
            <a:endParaRPr lang="it-IT" sz="20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Link a scuola in chiaro</a:t>
            </a:r>
            <a:endParaRPr lang="it-IT" sz="2400" spc="-1">
              <a:solidFill>
                <a:srgbClr val="000000"/>
              </a:solidFill>
              <a:uFill>
                <a:solidFill>
                  <a:srgbClr val="FFFFFF"/>
                </a:solidFill>
              </a:uFill>
              <a:latin typeface="Arial"/>
            </a:endParaRPr>
          </a:p>
        </p:txBody>
      </p:sp>
      <p:sp>
        <p:nvSpPr>
          <p:cNvPr id="533" name="TextShape 4"/>
          <p:cNvSpPr txBox="1"/>
          <p:nvPr/>
        </p:nvSpPr>
        <p:spPr>
          <a:xfrm>
            <a:off x="3010440" y="528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CustomShape 1"/>
          <p:cNvSpPr/>
          <p:nvPr/>
        </p:nvSpPr>
        <p:spPr>
          <a:xfrm>
            <a:off x="1981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buClr>
                <a:srgbClr val="000000"/>
              </a:buClr>
              <a:buSzPct val="45000"/>
              <a:buFont typeface="Wingdings" charset="2"/>
              <a:buChar char=""/>
            </a:pPr>
            <a:r>
              <a:rPr lang="it-IT" spc="-1">
                <a:solidFill>
                  <a:srgbClr val="000000"/>
                </a:solidFill>
                <a:uFill>
                  <a:solidFill>
                    <a:srgbClr val="FFFFFF"/>
                  </a:solidFill>
                </a:uFill>
                <a:latin typeface="Arial"/>
                <a:ea typeface="DejaVu Sans"/>
              </a:rPr>
              <a:t>Dalla Delibera Anac 241/2017</a:t>
            </a:r>
            <a:endParaRPr lang="it-IT" spc="-1">
              <a:solidFill>
                <a:srgbClr val="000000"/>
              </a:solidFill>
              <a:uFill>
                <a:solidFill>
                  <a:srgbClr val="FFFFFF"/>
                </a:solidFill>
              </a:uFill>
              <a:latin typeface="Arial"/>
            </a:endParaRPr>
          </a:p>
        </p:txBody>
      </p:sp>
      <p:sp>
        <p:nvSpPr>
          <p:cNvPr id="535" name="CustomShape 2"/>
          <p:cNvSpPr/>
          <p:nvPr/>
        </p:nvSpPr>
        <p:spPr>
          <a:xfrm>
            <a:off x="2028000" y="2520000"/>
            <a:ext cx="7054920" cy="1113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Per i dirigenti scolastici le misure di trasparenza di</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cui all’art. 14 si intendono assolte con la pubblicazione dei dati indicati al co. 1, lett. da a) ad e),</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con esclusione dei dati di cui alla lettera f).</a:t>
            </a:r>
            <a:endParaRPr lang="it-IT"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37" name="CustomShape 2"/>
          <p:cNvSpPr/>
          <p:nvPr/>
        </p:nvSpPr>
        <p:spPr>
          <a:xfrm>
            <a:off x="1981200" y="1604520"/>
            <a:ext cx="8228880" cy="3976920"/>
          </a:xfrm>
          <a:prstGeom prst="rect">
            <a:avLst/>
          </a:prstGeom>
          <a:noFill/>
          <a:ln>
            <a:noFill/>
          </a:ln>
        </p:spPr>
        <p:style>
          <a:lnRef idx="0">
            <a:scrgbClr r="0" g="0" b="0"/>
          </a:lnRef>
          <a:fillRef idx="0">
            <a:scrgbClr r="0" g="0" b="0"/>
          </a:fillRef>
          <a:effectRef idx="0">
            <a:scrgbClr r="0" g="0" b="0"/>
          </a:effectRef>
          <a:fontRef idx="minor"/>
        </p:style>
      </p:sp>
      <p:sp>
        <p:nvSpPr>
          <p:cNvPr id="538" name="CustomShape 3"/>
          <p:cNvSpPr/>
          <p:nvPr/>
        </p:nvSpPr>
        <p:spPr>
          <a:xfrm>
            <a:off x="2423640" y="2095920"/>
            <a:ext cx="7344720" cy="266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PERSONALE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PERSONALE NON A TEMPO INDETERMINATO</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Costo complessivo del personale con rapporto di</a:t>
            </a:r>
            <a:endParaRPr lang="it-IT" sz="24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lavoro non a tempo indeterminato, articolato per</a:t>
            </a:r>
            <a:endParaRPr lang="it-IT" sz="24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aree professionali.</a:t>
            </a:r>
            <a:endParaRPr lang="it-IT" sz="24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TRIMESTRALE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Link a scuola in chiaro</a:t>
            </a:r>
            <a:endParaRPr lang="it-IT" sz="2400" spc="-1">
              <a:solidFill>
                <a:srgbClr val="000000"/>
              </a:solidFill>
              <a:uFill>
                <a:solidFill>
                  <a:srgbClr val="FFFFFF"/>
                </a:solidFill>
              </a:uFill>
              <a:latin typeface="Arial"/>
            </a:endParaRPr>
          </a:p>
        </p:txBody>
      </p:sp>
      <p:sp>
        <p:nvSpPr>
          <p:cNvPr id="539" name="TextShape 4"/>
          <p:cNvSpPr txBox="1"/>
          <p:nvPr/>
        </p:nvSpPr>
        <p:spPr>
          <a:xfrm>
            <a:off x="2938440" y="528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CustomShape 1"/>
          <p:cNvSpPr/>
          <p:nvPr/>
        </p:nvSpPr>
        <p:spPr>
          <a:xfrm>
            <a:off x="1981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541" name="CustomShape 2"/>
          <p:cNvSpPr/>
          <p:nvPr/>
        </p:nvSpPr>
        <p:spPr>
          <a:xfrm>
            <a:off x="2682480" y="1842120"/>
            <a:ext cx="6826680" cy="3173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PERSONALE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TASSI DI ASSENZA</a:t>
            </a:r>
            <a:endParaRPr lang="it-IT" sz="2000" spc="-1">
              <a:solidFill>
                <a:srgbClr val="000000"/>
              </a:solidFill>
              <a:uFill>
                <a:solidFill>
                  <a:srgbClr val="FFFFFF"/>
                </a:solidFill>
              </a:uFill>
              <a:latin typeface="Arial"/>
            </a:endParaRPr>
          </a:p>
          <a:p>
            <a:r>
              <a:rPr lang="it-IT" sz="3600" b="1" spc="-1">
                <a:solidFill>
                  <a:srgbClr val="005937"/>
                </a:solidFill>
                <a:uFill>
                  <a:solidFill>
                    <a:srgbClr val="FFFFFF"/>
                  </a:solidFill>
                </a:uFill>
                <a:latin typeface="Arial-BoldMT"/>
              </a:rPr>
              <a:t>Tassi di assenza del personale</a:t>
            </a:r>
            <a:endParaRPr lang="it-IT" sz="3600" spc="-1">
              <a:solidFill>
                <a:srgbClr val="000000"/>
              </a:solidFill>
              <a:uFill>
                <a:solidFill>
                  <a:srgbClr val="FFFFFF"/>
                </a:solidFill>
              </a:uFill>
              <a:latin typeface="Arial"/>
            </a:endParaRPr>
          </a:p>
          <a:p>
            <a:r>
              <a:rPr lang="it-IT" sz="3600" b="1" spc="-1">
                <a:solidFill>
                  <a:srgbClr val="005937"/>
                </a:solidFill>
                <a:uFill>
                  <a:solidFill>
                    <a:srgbClr val="FFFFFF"/>
                  </a:solidFill>
                </a:uFill>
                <a:latin typeface="Arial-BoldMT"/>
              </a:rPr>
              <a:t>distinti per uffici di livello</a:t>
            </a:r>
            <a:endParaRPr lang="it-IT" sz="3600" spc="-1">
              <a:solidFill>
                <a:srgbClr val="000000"/>
              </a:solidFill>
              <a:uFill>
                <a:solidFill>
                  <a:srgbClr val="FFFFFF"/>
                </a:solidFill>
              </a:uFill>
              <a:latin typeface="Arial"/>
            </a:endParaRPr>
          </a:p>
          <a:p>
            <a:r>
              <a:rPr lang="it-IT" sz="3600" b="1" spc="-1">
                <a:solidFill>
                  <a:srgbClr val="005937"/>
                </a:solidFill>
                <a:uFill>
                  <a:solidFill>
                    <a:srgbClr val="FFFFFF"/>
                  </a:solidFill>
                </a:uFill>
                <a:latin typeface="Arial-BoldMT"/>
              </a:rPr>
              <a:t>dirigenziale</a:t>
            </a:r>
            <a:endParaRPr lang="it-IT" sz="36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TRIMESTRALE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Link Miur «operazione trasparenza»</a:t>
            </a:r>
            <a:endParaRPr lang="it-IT" sz="2400" spc="-1">
              <a:solidFill>
                <a:srgbClr val="000000"/>
              </a:solidFill>
              <a:uFill>
                <a:solidFill>
                  <a:srgbClr val="FFFFFF"/>
                </a:solidFill>
              </a:uFill>
              <a:latin typeface="Arial"/>
            </a:endParaRPr>
          </a:p>
        </p:txBody>
      </p:sp>
      <p:sp>
        <p:nvSpPr>
          <p:cNvPr id="542" name="TextShape 3"/>
          <p:cNvSpPr txBox="1"/>
          <p:nvPr/>
        </p:nvSpPr>
        <p:spPr>
          <a:xfrm>
            <a:off x="2794440" y="64800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3287688" y="5373217"/>
            <a:ext cx="5832648" cy="1200329"/>
          </a:xfrm>
          <a:prstGeom prst="rect">
            <a:avLst/>
          </a:prstGeom>
          <a:noFill/>
        </p:spPr>
        <p:txBody>
          <a:bodyPr wrap="square" rtlCol="0">
            <a:spAutoFit/>
          </a:bodyPr>
          <a:lstStyle/>
          <a:p>
            <a:r>
              <a:rPr lang="it-IT" i="1" dirty="0"/>
              <a:t>Partecipazione attiva e collaborativa dei cittadini alle scelte amministrative, sul presupposto di un’amministrazione «aperta» che renda fruibili alla collettività le informazioni di cui è in possesso</a:t>
            </a:r>
          </a:p>
        </p:txBody>
      </p:sp>
      <p:sp>
        <p:nvSpPr>
          <p:cNvPr id="3" name="Segnaposto piè di pagina 2"/>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4180947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 name="CustomShape 1"/>
          <p:cNvSpPr/>
          <p:nvPr/>
        </p:nvSpPr>
        <p:spPr>
          <a:xfrm>
            <a:off x="2260560" y="2264040"/>
            <a:ext cx="7670880" cy="334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PERSONALE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INCARICHI CONFERITI E AUTORIZZATI AI DIPENDENTI</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TEMPESTIVO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Incarichi conferiti: tabella con indicazione dei</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nominativi, oggetto incarico, compenso nel rispetto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di quanto previsto dalla normativa di comparto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vigente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Incarichi autorizzati: tabella con indicazione dei</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nominativi, oggetto incarico, compenso</a:t>
            </a:r>
            <a:endParaRPr lang="it-IT" sz="2400" spc="-1">
              <a:solidFill>
                <a:srgbClr val="000000"/>
              </a:solidFill>
              <a:uFill>
                <a:solidFill>
                  <a:srgbClr val="FFFFFF"/>
                </a:solidFill>
              </a:uFill>
              <a:latin typeface="Arial"/>
            </a:endParaRPr>
          </a:p>
        </p:txBody>
      </p:sp>
      <p:sp>
        <p:nvSpPr>
          <p:cNvPr id="553" name="TextShape 2"/>
          <p:cNvSpPr txBox="1"/>
          <p:nvPr/>
        </p:nvSpPr>
        <p:spPr>
          <a:xfrm>
            <a:off x="2650440" y="64800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CustomShape 1"/>
          <p:cNvSpPr/>
          <p:nvPr/>
        </p:nvSpPr>
        <p:spPr>
          <a:xfrm>
            <a:off x="1805160" y="1484640"/>
            <a:ext cx="4822560" cy="2086560"/>
          </a:xfrm>
          <a:prstGeom prst="rect">
            <a:avLst/>
          </a:prstGeom>
          <a:solidFill>
            <a:srgbClr val="EEECE1"/>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Le pubbliche amministrazioni pubblicano e aggiornano le seguenti informazioni relative ai titolari di incarichi di collaborazione o consulenza</a:t>
            </a:r>
            <a:endParaRPr lang="it-IT" sz="2000" spc="-1">
              <a:solidFill>
                <a:srgbClr val="000000"/>
              </a:solidFill>
              <a:uFill>
                <a:solidFill>
                  <a:srgbClr val="FFFFFF"/>
                </a:solidFill>
              </a:uFill>
              <a:latin typeface="Arial"/>
            </a:endParaRPr>
          </a:p>
        </p:txBody>
      </p:sp>
      <p:sp>
        <p:nvSpPr>
          <p:cNvPr id="544" name="CustomShape 2"/>
          <p:cNvSpPr/>
          <p:nvPr/>
        </p:nvSpPr>
        <p:spPr>
          <a:xfrm>
            <a:off x="6888000" y="3285000"/>
            <a:ext cx="3454560" cy="581040"/>
          </a:xfrm>
          <a:prstGeom prst="wedgeRectCallout">
            <a:avLst>
              <a:gd name="adj1" fmla="val -67659"/>
              <a:gd name="adj2" fmla="val -26567"/>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it-IT" sz="2000" spc="-1">
                <a:solidFill>
                  <a:srgbClr val="FFFFFF"/>
                </a:solidFill>
                <a:uFill>
                  <a:solidFill>
                    <a:srgbClr val="FFFFFF"/>
                  </a:solidFill>
                </a:uFill>
                <a:latin typeface="Calibri"/>
                <a:ea typeface="DejaVu Sans"/>
              </a:rPr>
              <a:t>singola </a:t>
            </a:r>
            <a:r>
              <a:rPr lang="it-IT" sz="2000" u="sng" spc="-1">
                <a:solidFill>
                  <a:srgbClr val="0000FF"/>
                </a:solidFill>
                <a:uFill>
                  <a:solidFill>
                    <a:srgbClr val="FFFFFF"/>
                  </a:solidFill>
                </a:uFill>
                <a:latin typeface="Calibri"/>
                <a:ea typeface="DejaVu Sans"/>
                <a:hlinkClick r:id="rId2"/>
              </a:rPr>
              <a:t>scuola</a:t>
            </a:r>
            <a:endParaRPr lang="it-IT" sz="2000" spc="-1">
              <a:solidFill>
                <a:srgbClr val="000000"/>
              </a:solidFill>
              <a:uFill>
                <a:solidFill>
                  <a:srgbClr val="FFFFFF"/>
                </a:solidFill>
              </a:uFill>
              <a:latin typeface="Arial"/>
            </a:endParaRPr>
          </a:p>
        </p:txBody>
      </p:sp>
      <p:sp>
        <p:nvSpPr>
          <p:cNvPr id="545" name="CustomShape 3"/>
          <p:cNvSpPr/>
          <p:nvPr/>
        </p:nvSpPr>
        <p:spPr>
          <a:xfrm>
            <a:off x="3857520" y="4141080"/>
            <a:ext cx="5542920" cy="2522520"/>
          </a:xfrm>
          <a:prstGeom prst="rect">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spc="-1">
                <a:solidFill>
                  <a:srgbClr val="000000"/>
                </a:solidFill>
                <a:uFill>
                  <a:solidFill>
                    <a:srgbClr val="FFFFFF"/>
                  </a:solidFill>
                </a:uFill>
                <a:latin typeface="Arial"/>
                <a:ea typeface="DejaVu Sans"/>
              </a:rPr>
              <a:t>a) gli estremi dell'atto di conferimento dell'incarico; </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Arial"/>
                <a:ea typeface="DejaVu Sans"/>
              </a:rPr>
              <a:t>b) il curriculum vitae; </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Arial"/>
                <a:ea typeface="DejaVu Sans"/>
              </a:rPr>
              <a:t>c) i dati relativi allo svolgimento di incarichi o la titolarità di cariche in enti di diritto privato regolati o finanziati dalla pubblica amministrazione o lo svolgimento di attività professionali; </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Arial"/>
                <a:ea typeface="DejaVu Sans"/>
              </a:rPr>
              <a:t>d) i compensi, comunque denominati, relativi al rapporto di consulenza o di collaborazione, con specifica evidenza delle eventuali componenti variabili o legate alla valutazione del risultato</a:t>
            </a:r>
            <a:endParaRPr lang="it-IT" sz="1600" spc="-1">
              <a:solidFill>
                <a:srgbClr val="000000"/>
              </a:solidFill>
              <a:uFill>
                <a:solidFill>
                  <a:srgbClr val="FFFFFF"/>
                </a:solidFill>
              </a:uFill>
              <a:latin typeface="Arial"/>
            </a:endParaRPr>
          </a:p>
        </p:txBody>
      </p:sp>
      <p:sp>
        <p:nvSpPr>
          <p:cNvPr id="546" name="CustomShape 4"/>
          <p:cNvSpPr/>
          <p:nvPr/>
        </p:nvSpPr>
        <p:spPr>
          <a:xfrm>
            <a:off x="3719640" y="3339000"/>
            <a:ext cx="1726560" cy="682200"/>
          </a:xfrm>
          <a:prstGeom prst="downArrow">
            <a:avLst>
              <a:gd name="adj1" fmla="val 50000"/>
              <a:gd name="adj2" fmla="val 50000"/>
            </a:avLst>
          </a:prstGeom>
          <a:solidFill>
            <a:schemeClr val="accent6">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547" name="CustomShape 5"/>
          <p:cNvSpPr/>
          <p:nvPr/>
        </p:nvSpPr>
        <p:spPr>
          <a:xfrm>
            <a:off x="1981200" y="274680"/>
            <a:ext cx="8227800" cy="1141200"/>
          </a:xfrm>
          <a:prstGeom prst="rect">
            <a:avLst/>
          </a:prstGeom>
          <a:solidFill>
            <a:srgbClr val="FDEADA"/>
          </a:solid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I DATI connessi alla pubblicazione relativa all’organizzazione e all’attività (art. 15)</a:t>
            </a:r>
            <a:endParaRPr lang="it-IT" sz="3200" spc="-1">
              <a:solidFill>
                <a:srgbClr val="000000"/>
              </a:solidFill>
              <a:uFill>
                <a:solidFill>
                  <a:srgbClr val="FFFFFF"/>
                </a:solidFill>
              </a:uFill>
              <a:latin typeface="Arial"/>
            </a:endParaRPr>
          </a:p>
        </p:txBody>
      </p:sp>
      <p:sp>
        <p:nvSpPr>
          <p:cNvPr id="548" name="CustomShape 6"/>
          <p:cNvSpPr/>
          <p:nvPr/>
        </p:nvSpPr>
        <p:spPr>
          <a:xfrm>
            <a:off x="1631640" y="3867480"/>
            <a:ext cx="1798560" cy="17938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400" spc="-1">
                <a:solidFill>
                  <a:srgbClr val="000000"/>
                </a:solidFill>
                <a:uFill>
                  <a:solidFill>
                    <a:srgbClr val="FFFFFF"/>
                  </a:solidFill>
                </a:uFill>
                <a:latin typeface="Arial"/>
                <a:ea typeface="DejaVu Sans"/>
              </a:rPr>
              <a:t>PUBBLICAZIONE ENTRO 3 MESI DAL CONFERIMENTO DELL’INCARICO E PER I TRE ANNI SUCCESSIVI ALLA CESSAZIONE</a:t>
            </a:r>
            <a:endParaRPr lang="it-IT" sz="1400" spc="-1">
              <a:solidFill>
                <a:srgbClr val="000000"/>
              </a:solidFill>
              <a:uFill>
                <a:solidFill>
                  <a:srgbClr val="FFFFFF"/>
                </a:solidFill>
              </a:uFill>
              <a:latin typeface="Arial"/>
            </a:endParaRPr>
          </a:p>
        </p:txBody>
      </p:sp>
      <p:sp>
        <p:nvSpPr>
          <p:cNvPr id="549" name="CustomShape 7"/>
          <p:cNvSpPr/>
          <p:nvPr/>
        </p:nvSpPr>
        <p:spPr>
          <a:xfrm>
            <a:off x="9479280" y="3969000"/>
            <a:ext cx="1113840" cy="1078200"/>
          </a:xfrm>
          <a:prstGeom prst="wedgeRectCallout">
            <a:avLst>
              <a:gd name="adj1" fmla="val -83360"/>
              <a:gd name="adj2" fmla="val 3928"/>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it-IT" b="1" spc="-1">
                <a:solidFill>
                  <a:srgbClr val="FFFFFF"/>
                </a:solidFill>
                <a:uFill>
                  <a:solidFill>
                    <a:srgbClr val="FFFFFF"/>
                  </a:solidFill>
                </a:uFill>
                <a:latin typeface="Calibri"/>
                <a:ea typeface="DejaVu Sans"/>
              </a:rPr>
              <a:t>Condizioni di efficacia</a:t>
            </a:r>
            <a:endParaRPr lang="it-IT" spc="-1">
              <a:solidFill>
                <a:srgbClr val="000000"/>
              </a:solidFill>
              <a:uFill>
                <a:solidFill>
                  <a:srgbClr val="FFFFFF"/>
                </a:solidFill>
              </a:uFill>
              <a:latin typeface="Arial"/>
            </a:endParaRPr>
          </a:p>
        </p:txBody>
      </p:sp>
      <p:sp>
        <p:nvSpPr>
          <p:cNvPr id="550" name="CustomShape 8"/>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
        <p:nvSpPr>
          <p:cNvPr id="551" name="CustomShape 9"/>
          <p:cNvSpPr/>
          <p:nvPr/>
        </p:nvSpPr>
        <p:spPr>
          <a:xfrm>
            <a:off x="6629880" y="1628640"/>
            <a:ext cx="356904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(è stato eliminato il riferimento agli incarichi dirigenziali)</a:t>
            </a:r>
            <a:endParaRPr lang="it-IT"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967918217"/>
      </p:ext>
    </p:extLst>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 name="CustomShape 1"/>
          <p:cNvSpPr/>
          <p:nvPr/>
        </p:nvSpPr>
        <p:spPr>
          <a:xfrm>
            <a:off x="1842240" y="116640"/>
            <a:ext cx="8505360" cy="1141200"/>
          </a:xfrm>
          <a:prstGeom prst="rect">
            <a:avLst/>
          </a:prstGeom>
          <a:solidFill>
            <a:srgbClr val="DBEEF4"/>
          </a:solid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b="1" spc="-1">
                <a:solidFill>
                  <a:srgbClr val="000000"/>
                </a:solidFill>
                <a:uFill>
                  <a:solidFill>
                    <a:srgbClr val="FFFFFF"/>
                  </a:solidFill>
                </a:uFill>
                <a:latin typeface="Calibri"/>
                <a:ea typeface="DejaVu Sans"/>
              </a:rPr>
              <a:t>Obblighi di pubblicazione dei dati relativi agli incarichi conferiti ai dipendenti pubblici </a:t>
            </a:r>
            <a:r>
              <a:rPr lang="it-IT" sz="3200" spc="-1">
                <a:solidFill>
                  <a:srgbClr val="000000"/>
                </a:solidFill>
                <a:uFill>
                  <a:solidFill>
                    <a:srgbClr val="FFFFFF"/>
                  </a:solidFill>
                </a:uFill>
                <a:latin typeface="Calibri"/>
                <a:ea typeface="DejaVu Sans"/>
              </a:rPr>
              <a:t>(</a:t>
            </a:r>
            <a:r>
              <a:rPr lang="it-IT" sz="3200" b="1" spc="-1">
                <a:solidFill>
                  <a:srgbClr val="000000"/>
                </a:solidFill>
                <a:uFill>
                  <a:solidFill>
                    <a:srgbClr val="FFFFFF"/>
                  </a:solidFill>
                </a:uFill>
                <a:latin typeface="Calibri"/>
                <a:ea typeface="DejaVu Sans"/>
              </a:rPr>
              <a:t>art. 18)</a:t>
            </a:r>
            <a:endParaRPr lang="it-IT" sz="3200" spc="-1">
              <a:solidFill>
                <a:srgbClr val="000000"/>
              </a:solidFill>
              <a:uFill>
                <a:solidFill>
                  <a:srgbClr val="FFFFFF"/>
                </a:solidFill>
              </a:uFill>
              <a:latin typeface="Arial"/>
            </a:endParaRPr>
          </a:p>
        </p:txBody>
      </p:sp>
      <p:sp>
        <p:nvSpPr>
          <p:cNvPr id="555" name="CustomShape 2"/>
          <p:cNvSpPr/>
          <p:nvPr/>
        </p:nvSpPr>
        <p:spPr>
          <a:xfrm>
            <a:off x="1991640" y="1772640"/>
            <a:ext cx="8207280" cy="1917720"/>
          </a:xfrm>
          <a:prstGeom prst="rect">
            <a:avLst/>
          </a:prstGeom>
          <a:solidFill>
            <a:schemeClr val="accent4">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spc="-1">
                <a:solidFill>
                  <a:srgbClr val="000000"/>
                </a:solidFill>
                <a:uFill>
                  <a:solidFill>
                    <a:srgbClr val="FFFFFF"/>
                  </a:solidFill>
                </a:uFill>
                <a:latin typeface="Arial"/>
                <a:ea typeface="DejaVu Sans"/>
              </a:rPr>
              <a:t>Al fine di verificare il rispetto del limite alle retribuzioni percepite a carico della finanza pubblica, vanno pubblicati  sul sito dell’amministrazione di appartenenza tutti gli incarichi extraistituzionali autorizzati, con l’indicazione della durata e del compenso spettante per ogni incarico</a:t>
            </a:r>
            <a:endParaRPr lang="it-IT" sz="2400" spc="-1">
              <a:solidFill>
                <a:srgbClr val="000000"/>
              </a:solidFill>
              <a:uFill>
                <a:solidFill>
                  <a:srgbClr val="FFFFFF"/>
                </a:solidFill>
              </a:uFill>
              <a:latin typeface="Arial"/>
            </a:endParaRPr>
          </a:p>
        </p:txBody>
      </p:sp>
      <p:sp>
        <p:nvSpPr>
          <p:cNvPr id="556" name="CustomShape 3"/>
          <p:cNvSpPr/>
          <p:nvPr/>
        </p:nvSpPr>
        <p:spPr>
          <a:xfrm>
            <a:off x="2063640" y="4131000"/>
            <a:ext cx="1438200" cy="942120"/>
          </a:xfrm>
          <a:prstGeom prst="rect">
            <a:avLst/>
          </a:prstGeom>
          <a:solidFill>
            <a:schemeClr val="tx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800" spc="-1">
                <a:solidFill>
                  <a:srgbClr val="000000"/>
                </a:solidFill>
                <a:uFill>
                  <a:solidFill>
                    <a:srgbClr val="FFFFFF"/>
                  </a:solidFill>
                </a:uFill>
                <a:latin typeface="Arial"/>
                <a:ea typeface="DejaVu Sans"/>
              </a:rPr>
              <a:t>Singolo </a:t>
            </a:r>
            <a:r>
              <a:rPr lang="it-IT" sz="2800" u="sng" spc="-1">
                <a:solidFill>
                  <a:srgbClr val="0000FF"/>
                </a:solidFill>
                <a:uFill>
                  <a:solidFill>
                    <a:srgbClr val="FFFFFF"/>
                  </a:solidFill>
                </a:uFill>
                <a:latin typeface="Arial"/>
                <a:ea typeface="DejaVu Sans"/>
                <a:hlinkClick r:id="rId2"/>
              </a:rPr>
              <a:t>incarico</a:t>
            </a:r>
            <a:endParaRPr lang="it-IT" sz="2800" spc="-1">
              <a:solidFill>
                <a:srgbClr val="000000"/>
              </a:solidFill>
              <a:uFill>
                <a:solidFill>
                  <a:srgbClr val="FFFFFF"/>
                </a:solidFill>
              </a:uFill>
              <a:latin typeface="Arial"/>
            </a:endParaRPr>
          </a:p>
        </p:txBody>
      </p:sp>
      <p:sp>
        <p:nvSpPr>
          <p:cNvPr id="557" name="CustomShape 4"/>
          <p:cNvSpPr/>
          <p:nvPr/>
        </p:nvSpPr>
        <p:spPr>
          <a:xfrm flipV="1">
            <a:off x="3503640" y="3553560"/>
            <a:ext cx="1222200" cy="1051200"/>
          </a:xfrm>
          <a:custGeom>
            <a:avLst/>
            <a:gdLst/>
            <a:ahLst/>
            <a:cxnLst/>
            <a:rect l="l" t="t" r="r" b="b"/>
            <a:pathLst>
              <a:path w="21600" h="21600">
                <a:moveTo>
                  <a:pt x="0" y="0"/>
                </a:moveTo>
                <a:lnTo>
                  <a:pt x="21600" y="21600"/>
                </a:lnTo>
              </a:path>
            </a:pathLst>
          </a:custGeom>
          <a:noFill/>
          <a:ln>
            <a:solidFill>
              <a:srgbClr val="4A7EBB"/>
            </a:solidFill>
            <a:round/>
            <a:tailEnd type="arrow" w="med" len="med"/>
          </a:ln>
        </p:spPr>
        <p:style>
          <a:lnRef idx="1">
            <a:schemeClr val="accent1"/>
          </a:lnRef>
          <a:fillRef idx="0">
            <a:schemeClr val="accent1"/>
          </a:fillRef>
          <a:effectRef idx="0">
            <a:schemeClr val="accent1"/>
          </a:effectRef>
          <a:fontRef idx="minor"/>
        </p:style>
      </p:sp>
      <p:sp>
        <p:nvSpPr>
          <p:cNvPr id="558" name="CustomShape 5"/>
          <p:cNvSpPr/>
          <p:nvPr/>
        </p:nvSpPr>
        <p:spPr>
          <a:xfrm>
            <a:off x="3503640" y="4608000"/>
            <a:ext cx="1654560" cy="360"/>
          </a:xfrm>
          <a:custGeom>
            <a:avLst/>
            <a:gdLst/>
            <a:ahLst/>
            <a:cxnLst/>
            <a:rect l="l" t="t" r="r" b="b"/>
            <a:pathLst>
              <a:path w="21600" h="21600">
                <a:moveTo>
                  <a:pt x="0" y="0"/>
                </a:moveTo>
                <a:lnTo>
                  <a:pt x="21600" y="21600"/>
                </a:lnTo>
              </a:path>
            </a:pathLst>
          </a:custGeom>
          <a:noFill/>
          <a:ln>
            <a:solidFill>
              <a:srgbClr val="4A7EBB"/>
            </a:solidFill>
            <a:round/>
            <a:tailEnd type="arrow" w="med" len="med"/>
          </a:ln>
        </p:spPr>
        <p:style>
          <a:lnRef idx="1">
            <a:schemeClr val="accent1"/>
          </a:lnRef>
          <a:fillRef idx="0">
            <a:schemeClr val="accent1"/>
          </a:fillRef>
          <a:effectRef idx="0">
            <a:schemeClr val="accent1"/>
          </a:effectRef>
          <a:fontRef idx="minor"/>
        </p:style>
      </p:sp>
      <p:sp>
        <p:nvSpPr>
          <p:cNvPr id="559" name="CustomShape 6"/>
          <p:cNvSpPr/>
          <p:nvPr/>
        </p:nvSpPr>
        <p:spPr>
          <a:xfrm>
            <a:off x="5253240" y="4001400"/>
            <a:ext cx="3022560" cy="130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spc="-1">
                <a:solidFill>
                  <a:srgbClr val="000000"/>
                </a:solidFill>
                <a:uFill>
                  <a:solidFill>
                    <a:srgbClr val="FFFFFF"/>
                  </a:solidFill>
                </a:uFill>
                <a:latin typeface="Arial"/>
                <a:ea typeface="DejaVu Sans"/>
              </a:rPr>
              <a:t>Pubblicazione sul sito dell’amministrazione conferente diversa da quella di appartenenza</a:t>
            </a:r>
            <a:endParaRPr lang="it-IT" sz="2000" spc="-1">
              <a:solidFill>
                <a:srgbClr val="000000"/>
              </a:solidFill>
              <a:uFill>
                <a:solidFill>
                  <a:srgbClr val="FFFFFF"/>
                </a:solidFill>
              </a:uFill>
              <a:latin typeface="Arial"/>
            </a:endParaRPr>
          </a:p>
        </p:txBody>
      </p:sp>
      <p:sp>
        <p:nvSpPr>
          <p:cNvPr id="560" name="CustomShape 7"/>
          <p:cNvSpPr/>
          <p:nvPr/>
        </p:nvSpPr>
        <p:spPr>
          <a:xfrm>
            <a:off x="7824360" y="3861000"/>
            <a:ext cx="2734560" cy="2446560"/>
          </a:xfrm>
          <a:prstGeom prst="cloudCallout">
            <a:avLst>
              <a:gd name="adj1" fmla="val -20833"/>
              <a:gd name="adj2" fmla="val 62500"/>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it-IT" b="1" spc="-1">
                <a:solidFill>
                  <a:srgbClr val="FFFFFF"/>
                </a:solidFill>
                <a:uFill>
                  <a:solidFill>
                    <a:srgbClr val="FFFFFF"/>
                  </a:solidFill>
                </a:uFill>
                <a:latin typeface="Calibri"/>
                <a:ea typeface="DejaVu Sans"/>
              </a:rPr>
              <a:t>L’elenco degli incarichi conferiti a soggetti esterni è consultabile sulla banca dati del DFP</a:t>
            </a:r>
            <a:endParaRPr lang="it-IT" spc="-1">
              <a:solidFill>
                <a:srgbClr val="000000"/>
              </a:solidFill>
              <a:uFill>
                <a:solidFill>
                  <a:srgbClr val="FFFFFF"/>
                </a:solidFill>
              </a:uFill>
              <a:latin typeface="Arial"/>
            </a:endParaRPr>
          </a:p>
        </p:txBody>
      </p:sp>
      <p:pic>
        <p:nvPicPr>
          <p:cNvPr id="561" name="Picture 2"/>
          <p:cNvPicPr/>
          <p:nvPr/>
        </p:nvPicPr>
        <p:blipFill>
          <a:blip r:embed="rId3" cstate="print"/>
          <a:stretch/>
        </p:blipFill>
        <p:spPr>
          <a:xfrm>
            <a:off x="1941600" y="5680440"/>
            <a:ext cx="5789520" cy="1112760"/>
          </a:xfrm>
          <a:prstGeom prst="rect">
            <a:avLst/>
          </a:prstGeom>
          <a:ln>
            <a:noFill/>
          </a:ln>
        </p:spPr>
      </p:pic>
      <p:sp>
        <p:nvSpPr>
          <p:cNvPr id="562" name="CustomShape 8"/>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3488513780"/>
      </p:ext>
    </p:extLst>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Art. 19 dopo il d.lgs. 97/2016</a:t>
            </a:r>
            <a:endParaRPr lang="it-IT" sz="4400" spc="-1">
              <a:solidFill>
                <a:srgbClr val="000000"/>
              </a:solidFill>
              <a:uFill>
                <a:solidFill>
                  <a:srgbClr val="FFFFFF"/>
                </a:solidFill>
              </a:uFill>
              <a:latin typeface="Arial"/>
            </a:endParaRPr>
          </a:p>
        </p:txBody>
      </p:sp>
      <p:sp>
        <p:nvSpPr>
          <p:cNvPr id="564"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È stato  modificato l’art. 19 del d.lgs. 33 relativamente alla pubblicazione dei bandi di concorso per il reclutamento di personale pubblico. È stato introdotto l’obbligo di pubblicare “i criteri di valutazione della Commissione  e delle tracce delle prove scritte”.</a:t>
            </a:r>
            <a:endParaRPr lang="it-IT" sz="3200" spc="-1">
              <a:solidFill>
                <a:srgbClr val="000000"/>
              </a:solidFill>
              <a:uFill>
                <a:solidFill>
                  <a:srgbClr val="FFFFFF"/>
                </a:solidFill>
              </a:uFill>
              <a:latin typeface="Arial"/>
            </a:endParaRPr>
          </a:p>
          <a:p>
            <a:pPr>
              <a:lnSpc>
                <a:spcPct val="100000"/>
              </a:lnSpc>
            </a:pPr>
            <a:endParaRPr lang="it-IT" sz="3200" spc="-1">
              <a:solidFill>
                <a:srgbClr val="000000"/>
              </a:solidFill>
              <a:uFill>
                <a:solidFill>
                  <a:srgbClr val="FFFFFF"/>
                </a:solidFill>
              </a:uFill>
              <a:latin typeface="Arial"/>
            </a:endParaRPr>
          </a:p>
        </p:txBody>
      </p:sp>
      <p:sp>
        <p:nvSpPr>
          <p:cNvPr id="565"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Art. 20 c. 2</a:t>
            </a:r>
            <a:endParaRPr lang="it-IT" sz="4400" spc="-1">
              <a:solidFill>
                <a:srgbClr val="000000"/>
              </a:solidFill>
              <a:uFill>
                <a:solidFill>
                  <a:srgbClr val="FFFFFF"/>
                </a:solidFill>
              </a:uFill>
              <a:latin typeface="Arial"/>
            </a:endParaRPr>
          </a:p>
        </p:txBody>
      </p:sp>
      <p:sp>
        <p:nvSpPr>
          <p:cNvPr id="567"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800" spc="-1">
                <a:solidFill>
                  <a:srgbClr val="000000"/>
                </a:solidFill>
                <a:uFill>
                  <a:solidFill>
                    <a:srgbClr val="FFFFFF"/>
                  </a:solidFill>
                </a:uFill>
                <a:latin typeface="Calibri"/>
                <a:ea typeface="DejaVu Sans"/>
              </a:rPr>
              <a:t>2. Le pubbliche amministrazioni pubblicano i dati relativi all'entità del premio mediamente conseguibile dal personale dirigenziale e non dirigenziale, i dati relativi alla distribuzione del trattamento accessorio, </a:t>
            </a:r>
            <a:r>
              <a:rPr lang="it-IT" sz="2800" b="1" u="sng" spc="-1">
                <a:solidFill>
                  <a:srgbClr val="000000"/>
                </a:solidFill>
                <a:uFill>
                  <a:solidFill>
                    <a:srgbClr val="FFFFFF"/>
                  </a:solidFill>
                </a:uFill>
                <a:latin typeface="Calibri"/>
                <a:ea typeface="DejaVu Sans"/>
              </a:rPr>
              <a:t>in forma aggregata</a:t>
            </a:r>
            <a:r>
              <a:rPr lang="it-IT" sz="2800" spc="-1">
                <a:solidFill>
                  <a:srgbClr val="000000"/>
                </a:solidFill>
                <a:uFill>
                  <a:solidFill>
                    <a:srgbClr val="FFFFFF"/>
                  </a:solidFill>
                </a:uFill>
                <a:latin typeface="Calibri"/>
                <a:ea typeface="DejaVu Sans"/>
              </a:rPr>
              <a:t>, al fine di dare conto del livello di selettività utilizzato nella distribuzione dei premi e degli incentivi, nonché i dati relativi al grado di differenziazione nell'utilizzo della premialità sia per i dirigenti sia per i dipendenti.</a:t>
            </a:r>
            <a:endParaRPr lang="it-IT" sz="2800" spc="-1">
              <a:solidFill>
                <a:srgbClr val="000000"/>
              </a:solidFill>
              <a:uFill>
                <a:solidFill>
                  <a:srgbClr val="FFFFFF"/>
                </a:solidFill>
              </a:uFill>
              <a:latin typeface="Arial"/>
            </a:endParaRPr>
          </a:p>
        </p:txBody>
      </p:sp>
      <p:sp>
        <p:nvSpPr>
          <p:cNvPr id="568"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 name="CustomShape 1"/>
          <p:cNvSpPr/>
          <p:nvPr/>
        </p:nvSpPr>
        <p:spPr>
          <a:xfrm>
            <a:off x="2174520" y="2349000"/>
            <a:ext cx="7842960" cy="317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PERSONALE</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CONTRATTAZIONE INTEGRATIVA</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Contratti integrativi stipulati, con la relazione tecnicofinanziaria</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e quella illustrativa certificate dagli organi di</a:t>
            </a:r>
            <a:endParaRPr lang="it-IT" sz="2000" spc="-1">
              <a:solidFill>
                <a:srgbClr val="000000"/>
              </a:solidFill>
              <a:uFill>
                <a:solidFill>
                  <a:srgbClr val="FFFFFF"/>
                </a:solidFill>
              </a:uFill>
              <a:latin typeface="Arial"/>
            </a:endParaRPr>
          </a:p>
          <a:p>
            <a:r>
              <a:rPr lang="it-IT" sz="2000" b="1" spc="-1">
                <a:solidFill>
                  <a:srgbClr val="005937"/>
                </a:solidFill>
                <a:uFill>
                  <a:solidFill>
                    <a:srgbClr val="FFFFFF"/>
                  </a:solidFill>
                </a:uFill>
                <a:latin typeface="Arial-BoldMT"/>
              </a:rPr>
              <a:t>controllo</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TEMPESTIVO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Contratto integrativo, relazione illustrativa,</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relazione tecnico finanziaria</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(certificati dai revisori)</a:t>
            </a:r>
            <a:endParaRPr lang="it-IT" sz="2400" spc="-1">
              <a:solidFill>
                <a:srgbClr val="000000"/>
              </a:solidFill>
              <a:uFill>
                <a:solidFill>
                  <a:srgbClr val="FFFFFF"/>
                </a:solidFill>
              </a:uFill>
              <a:latin typeface="Arial"/>
            </a:endParaRPr>
          </a:p>
        </p:txBody>
      </p:sp>
      <p:sp>
        <p:nvSpPr>
          <p:cNvPr id="573" name="TextShape 2"/>
          <p:cNvSpPr txBox="1"/>
          <p:nvPr/>
        </p:nvSpPr>
        <p:spPr>
          <a:xfrm>
            <a:off x="2820000" y="60012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b="1" spc="-1">
                <a:solidFill>
                  <a:srgbClr val="000000"/>
                </a:solidFill>
                <a:uFill>
                  <a:solidFill>
                    <a:srgbClr val="FFFFFF"/>
                  </a:solidFill>
                </a:uFill>
                <a:latin typeface="Calibri"/>
                <a:ea typeface="DejaVu Sans"/>
              </a:rPr>
              <a:t>Obblighi di pubblicazione concernenti i dati  sulla contrattazione collettiva Art. 21</a:t>
            </a:r>
            <a:endParaRPr lang="it-IT" sz="3200" spc="-1">
              <a:solidFill>
                <a:srgbClr val="000000"/>
              </a:solidFill>
              <a:uFill>
                <a:solidFill>
                  <a:srgbClr val="FFFFFF"/>
                </a:solidFill>
              </a:uFill>
              <a:latin typeface="Arial"/>
            </a:endParaRPr>
          </a:p>
        </p:txBody>
      </p:sp>
      <p:sp>
        <p:nvSpPr>
          <p:cNvPr id="570" name="CustomShape 2"/>
          <p:cNvSpPr/>
          <p:nvPr/>
        </p:nvSpPr>
        <p:spPr>
          <a:xfrm>
            <a:off x="1981200" y="1600200"/>
            <a:ext cx="8227800" cy="4524120"/>
          </a:xfrm>
          <a:prstGeom prst="rect">
            <a:avLst/>
          </a:prstGeom>
          <a:solidFill>
            <a:srgbClr val="EEECE1"/>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dirty="0">
                <a:solidFill>
                  <a:srgbClr val="000000"/>
                </a:solidFill>
                <a:uFill>
                  <a:solidFill>
                    <a:srgbClr val="FFFFFF"/>
                  </a:solidFill>
                </a:uFill>
                <a:latin typeface="Calibri"/>
                <a:ea typeface="DejaVu Sans"/>
              </a:rPr>
              <a:t>Riferimenti per la consultazione dei contratti e accordi collettivi nazionali</a:t>
            </a:r>
            <a:endParaRPr lang="it-IT" sz="3200" spc="-1" dirty="0">
              <a:solidFill>
                <a:srgbClr val="000000"/>
              </a:solidFill>
              <a:uFill>
                <a:solidFill>
                  <a:srgbClr val="FFFFFF"/>
                </a:solidFill>
              </a:uFill>
              <a:latin typeface="Arial"/>
            </a:endParaRPr>
          </a:p>
          <a:p>
            <a:pPr marL="1800">
              <a:buClr>
                <a:srgbClr val="000000"/>
              </a:buClr>
            </a:pPr>
            <a:endParaRPr lang="it-IT" sz="3200" spc="-1" dirty="0">
              <a:solidFill>
                <a:srgbClr val="000000"/>
              </a:solidFill>
              <a:uFill>
                <a:solidFill>
                  <a:srgbClr val="FFFFFF"/>
                </a:solidFill>
              </a:uFill>
              <a:latin typeface="Calibri"/>
              <a:ea typeface="DejaVu Sans"/>
            </a:endParaRPr>
          </a:p>
          <a:p>
            <a:pPr marL="1800">
              <a:buClr>
                <a:srgbClr val="000000"/>
              </a:buClr>
            </a:pPr>
            <a:r>
              <a:rPr lang="it-IT" sz="3200" spc="-1" dirty="0">
                <a:solidFill>
                  <a:srgbClr val="000000"/>
                </a:solidFill>
                <a:uFill>
                  <a:solidFill>
                    <a:srgbClr val="FFFFFF"/>
                  </a:solidFill>
                </a:uFill>
                <a:latin typeface="Calibri"/>
                <a:ea typeface="DejaVu Sans"/>
              </a:rPr>
              <a:t>Tutti i dati relativi alla contrattazione collettiva integrativa: </a:t>
            </a:r>
            <a:endParaRPr lang="it-IT" sz="3200" spc="-1" dirty="0">
              <a:solidFill>
                <a:srgbClr val="000000"/>
              </a:solidFill>
              <a:uFill>
                <a:solidFill>
                  <a:srgbClr val="FFFFFF"/>
                </a:solidFill>
              </a:uFill>
              <a:latin typeface="Arial"/>
            </a:endParaRPr>
          </a:p>
          <a:p>
            <a:pPr marL="343080" indent="-341280">
              <a:buClr>
                <a:srgbClr val="000000"/>
              </a:buClr>
              <a:buFont typeface="Arial"/>
              <a:buChar char="•"/>
            </a:pPr>
            <a:r>
              <a:rPr lang="it-IT" sz="3200" spc="-1" dirty="0">
                <a:solidFill>
                  <a:srgbClr val="000000"/>
                </a:solidFill>
                <a:uFill>
                  <a:solidFill>
                    <a:srgbClr val="FFFFFF"/>
                  </a:solidFill>
                </a:uFill>
                <a:latin typeface="Calibri"/>
                <a:ea typeface="DejaVu Sans"/>
              </a:rPr>
              <a:t>Contratti integrativi</a:t>
            </a:r>
            <a:endParaRPr lang="it-IT" sz="3200" spc="-1" dirty="0">
              <a:solidFill>
                <a:srgbClr val="000000"/>
              </a:solidFill>
              <a:uFill>
                <a:solidFill>
                  <a:srgbClr val="FFFFFF"/>
                </a:solidFill>
              </a:uFill>
              <a:latin typeface="Arial"/>
            </a:endParaRPr>
          </a:p>
          <a:p>
            <a:pPr marL="343080" indent="-341280">
              <a:buClr>
                <a:srgbClr val="000000"/>
              </a:buClr>
              <a:buFont typeface="Arial"/>
              <a:buChar char="•"/>
            </a:pPr>
            <a:r>
              <a:rPr lang="it-IT" sz="3200" spc="-1" dirty="0">
                <a:solidFill>
                  <a:srgbClr val="000000"/>
                </a:solidFill>
                <a:uFill>
                  <a:solidFill>
                    <a:srgbClr val="FFFFFF"/>
                  </a:solidFill>
                </a:uFill>
                <a:latin typeface="Calibri"/>
                <a:ea typeface="DejaVu Sans"/>
              </a:rPr>
              <a:t>Relazione tecnico-finanziaria</a:t>
            </a:r>
            <a:endParaRPr lang="it-IT" sz="3200" spc="-1" dirty="0">
              <a:solidFill>
                <a:srgbClr val="000000"/>
              </a:solidFill>
              <a:uFill>
                <a:solidFill>
                  <a:srgbClr val="FFFFFF"/>
                </a:solidFill>
              </a:uFill>
              <a:latin typeface="Arial"/>
            </a:endParaRPr>
          </a:p>
          <a:p>
            <a:pPr marL="343080" indent="-341280">
              <a:buClr>
                <a:srgbClr val="000000"/>
              </a:buClr>
              <a:buFont typeface="Arial"/>
              <a:buChar char="•"/>
            </a:pPr>
            <a:r>
              <a:rPr lang="it-IT" sz="3200" spc="-1" dirty="0">
                <a:solidFill>
                  <a:srgbClr val="000000"/>
                </a:solidFill>
                <a:uFill>
                  <a:solidFill>
                    <a:srgbClr val="FFFFFF"/>
                  </a:solidFill>
                </a:uFill>
                <a:latin typeface="Calibri"/>
                <a:ea typeface="DejaVu Sans"/>
              </a:rPr>
              <a:t>Relazione illustrativa</a:t>
            </a:r>
            <a:endParaRPr lang="it-IT" sz="3200" spc="-1" dirty="0">
              <a:solidFill>
                <a:srgbClr val="000000"/>
              </a:solidFill>
              <a:uFill>
                <a:solidFill>
                  <a:srgbClr val="FFFFFF"/>
                </a:solidFill>
              </a:uFill>
              <a:latin typeface="Arial"/>
            </a:endParaRPr>
          </a:p>
          <a:p>
            <a:pPr>
              <a:lnSpc>
                <a:spcPct val="100000"/>
              </a:lnSpc>
            </a:pPr>
            <a:endParaRPr lang="it-IT" sz="3200" spc="-1" dirty="0">
              <a:solidFill>
                <a:srgbClr val="000000"/>
              </a:solidFill>
              <a:uFill>
                <a:solidFill>
                  <a:srgbClr val="FFFFFF"/>
                </a:solidFill>
              </a:uFill>
              <a:latin typeface="Arial"/>
            </a:endParaRPr>
          </a:p>
        </p:txBody>
      </p:sp>
      <p:sp>
        <p:nvSpPr>
          <p:cNvPr id="571"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995667858"/>
      </p:ext>
    </p:extLst>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CustomShape 1"/>
          <p:cNvSpPr/>
          <p:nvPr/>
        </p:nvSpPr>
        <p:spPr>
          <a:xfrm>
            <a:off x="1991640" y="0"/>
            <a:ext cx="8227800" cy="834840"/>
          </a:xfrm>
          <a:prstGeom prst="rect">
            <a:avLst/>
          </a:prstGeom>
          <a:solidFill>
            <a:srgbClr val="DCE6F2"/>
          </a:solid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2800" spc="-1">
                <a:solidFill>
                  <a:srgbClr val="000000"/>
                </a:solidFill>
                <a:uFill>
                  <a:solidFill>
                    <a:srgbClr val="FFFFFF"/>
                  </a:solidFill>
                </a:uFill>
                <a:latin typeface="Calibri"/>
                <a:ea typeface="DejaVu Sans"/>
              </a:rPr>
              <a:t>I DATI connessi alla pubblicazione relativa all’organizzazione e all’attività (art. 23)</a:t>
            </a:r>
            <a:endParaRPr lang="it-IT" sz="2800" spc="-1">
              <a:solidFill>
                <a:srgbClr val="000000"/>
              </a:solidFill>
              <a:uFill>
                <a:solidFill>
                  <a:srgbClr val="FFFFFF"/>
                </a:solidFill>
              </a:uFill>
              <a:latin typeface="Arial"/>
            </a:endParaRPr>
          </a:p>
        </p:txBody>
      </p:sp>
      <p:sp>
        <p:nvSpPr>
          <p:cNvPr id="575" name="CustomShape 2"/>
          <p:cNvSpPr/>
          <p:nvPr/>
        </p:nvSpPr>
        <p:spPr>
          <a:xfrm>
            <a:off x="2012880" y="836640"/>
            <a:ext cx="8279280" cy="143892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spc="-1">
                <a:solidFill>
                  <a:srgbClr val="000000"/>
                </a:solidFill>
                <a:uFill>
                  <a:solidFill>
                    <a:srgbClr val="FFFFFF"/>
                  </a:solidFill>
                </a:uFill>
                <a:latin typeface="Calibri"/>
                <a:ea typeface="DejaVu Sans"/>
              </a:rPr>
              <a:t>	ELENCHI DEI PROVVEDIMENTI AMMINISTRATIVI FINALI DEI PROCEDIMENTI DI: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Scelta del contraente per l’affidamento di lavori, servizi e forniture;</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Accordi stipulati dall’amministrazione con soggetti privati o con altre AAPP</a:t>
            </a:r>
            <a:endParaRPr lang="it-IT" sz="2000" spc="-1">
              <a:solidFill>
                <a:srgbClr val="000000"/>
              </a:solidFill>
              <a:uFill>
                <a:solidFill>
                  <a:srgbClr val="FFFFFF"/>
                </a:solidFill>
              </a:uFill>
              <a:latin typeface="Arial"/>
            </a:endParaRPr>
          </a:p>
        </p:txBody>
      </p:sp>
      <p:sp>
        <p:nvSpPr>
          <p:cNvPr id="576"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
        <p:nvSpPr>
          <p:cNvPr id="577" name="CustomShape 4"/>
          <p:cNvSpPr/>
          <p:nvPr/>
        </p:nvSpPr>
        <p:spPr>
          <a:xfrm>
            <a:off x="1602120" y="2781000"/>
            <a:ext cx="8783280" cy="154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1600" spc="-1">
                <a:solidFill>
                  <a:srgbClr val="000000"/>
                </a:solidFill>
                <a:uFill>
                  <a:solidFill>
                    <a:srgbClr val="FFFFFF"/>
                  </a:solidFill>
                </a:uFill>
                <a:latin typeface="Arial"/>
                <a:ea typeface="DejaVu Sans"/>
              </a:rPr>
              <a:t>Tra gli accordi di cui all’art. 23, c. 1 lett. d), del d.lgs. 33/2013, rientrano anche gli accordi sostitutivi e integrativi dei provvedimenti, i protocolli d’intesa e le convenzioni, a prescindere che contengano o meno la previsione dell’eventuale corresponsione di una somma di denaro.</a:t>
            </a:r>
            <a:endParaRPr lang="it-IT" sz="1600" spc="-1">
              <a:solidFill>
                <a:srgbClr val="000000"/>
              </a:solidFill>
              <a:uFill>
                <a:solidFill>
                  <a:srgbClr val="FFFFFF"/>
                </a:solidFill>
              </a:uFill>
              <a:latin typeface="Arial"/>
            </a:endParaRPr>
          </a:p>
          <a:p>
            <a:pPr>
              <a:lnSpc>
                <a:spcPct val="100000"/>
              </a:lnSpc>
            </a:pPr>
            <a:r>
              <a:rPr lang="it-IT" sz="1600" spc="-1">
                <a:solidFill>
                  <a:srgbClr val="000000"/>
                </a:solidFill>
                <a:uFill>
                  <a:solidFill>
                    <a:srgbClr val="FFFFFF"/>
                  </a:solidFill>
                </a:uFill>
                <a:latin typeface="Arial"/>
                <a:ea typeface="DejaVu Sans"/>
              </a:rPr>
              <a:t>Al contrario, non vi rientrano i contratti stipulati dall’amministrazione con soggetti privati o con altre pubbliche amministrazioni in quanto soggetti agli specifici obblighi di pubblicazione di cui all’art. 37 del d.lgs. n. 33/2013.</a:t>
            </a:r>
            <a:endParaRPr lang="it-IT" sz="1600" spc="-1">
              <a:solidFill>
                <a:srgbClr val="000000"/>
              </a:solidFill>
              <a:uFill>
                <a:solidFill>
                  <a:srgbClr val="FFFFFF"/>
                </a:solidFill>
              </a:uFill>
              <a:latin typeface="Arial"/>
            </a:endParaRPr>
          </a:p>
        </p:txBody>
      </p:sp>
      <p:sp>
        <p:nvSpPr>
          <p:cNvPr id="578" name="CustomShape 5"/>
          <p:cNvSpPr/>
          <p:nvPr/>
        </p:nvSpPr>
        <p:spPr>
          <a:xfrm>
            <a:off x="1619760" y="4725000"/>
            <a:ext cx="8207280" cy="118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Il nuovo art. 23 del d.lgs. 33 non prevede più la pubblicazione  degli elenchi dei provvedimenti finali dei procedimenti relativi a autorizzazioni e concessioni, concorsi e prove selettive del personale e progressioni di carriera. Rispetto a tale restrizione, però, può essere esercitato l’accesso civico generalizzato</a:t>
            </a:r>
            <a:endParaRPr lang="it-IT" spc="-1">
              <a:solidFill>
                <a:srgbClr val="000000"/>
              </a:solidFill>
              <a:uFill>
                <a:solidFill>
                  <a:srgbClr val="FFFFFF"/>
                </a:solidFill>
              </a:uFill>
              <a:latin typeface="Arial"/>
            </a:endParaRP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CustomShape 1"/>
          <p:cNvSpPr/>
          <p:nvPr/>
        </p:nvSpPr>
        <p:spPr>
          <a:xfrm>
            <a:off x="1981200" y="1600200"/>
            <a:ext cx="8227800" cy="2619000"/>
          </a:xfrm>
          <a:prstGeom prst="rect">
            <a:avLst/>
          </a:prstGeom>
          <a:solidFill>
            <a:srgbClr val="EEECE1"/>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Le pubbliche amministrazioni pubblicano gli atti con i quali sono determinati, ai sensi dell'</a:t>
            </a:r>
            <a:r>
              <a:rPr lang="it-IT" sz="2400" u="sng" spc="-1">
                <a:solidFill>
                  <a:srgbClr val="0000FF"/>
                </a:solidFill>
                <a:uFill>
                  <a:solidFill>
                    <a:srgbClr val="FFFFFF"/>
                  </a:solidFill>
                </a:uFill>
                <a:latin typeface="Calibri"/>
                <a:ea typeface="DejaVu Sans"/>
                <a:hlinkClick r:id="rId2"/>
              </a:rPr>
              <a:t>articolo 12 della legge 7 agosto 1990, n. 241</a:t>
            </a:r>
            <a:r>
              <a:rPr lang="it-IT" sz="2400" spc="-1">
                <a:solidFill>
                  <a:srgbClr val="000000"/>
                </a:solidFill>
                <a:uFill>
                  <a:solidFill>
                    <a:srgbClr val="FFFFFF"/>
                  </a:solidFill>
                </a:uFill>
                <a:latin typeface="Calibri"/>
                <a:ea typeface="DejaVu Sans"/>
              </a:rPr>
              <a:t>, i criteri e le modalità cui le amministrazioni stesse devono attenersi per la concessione di sovvenzioni, contributi, sussidi ed ausili finanziari e per l'attribuzione di vantaggi economici di qualunque genere a persone ed enti pubblici e privati</a:t>
            </a:r>
            <a:endParaRPr lang="it-IT" sz="2400" spc="-1">
              <a:solidFill>
                <a:srgbClr val="000000"/>
              </a:solidFill>
              <a:uFill>
                <a:solidFill>
                  <a:srgbClr val="FFFFFF"/>
                </a:solidFill>
              </a:uFill>
              <a:latin typeface="Arial"/>
            </a:endParaRPr>
          </a:p>
        </p:txBody>
      </p:sp>
      <p:sp>
        <p:nvSpPr>
          <p:cNvPr id="580" name="CustomShape 2"/>
          <p:cNvSpPr/>
          <p:nvPr/>
        </p:nvSpPr>
        <p:spPr>
          <a:xfrm>
            <a:off x="1981200" y="274680"/>
            <a:ext cx="8227800" cy="1141200"/>
          </a:xfrm>
          <a:prstGeom prst="rect">
            <a:avLst/>
          </a:prstGeom>
          <a:solidFill>
            <a:srgbClr val="DCE6F2"/>
          </a:solid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I DATI connessi alla pubblicazione relativa all’organizzazione e all’attività (art. 26)</a:t>
            </a:r>
            <a:endParaRPr lang="it-IT" sz="3200" spc="-1">
              <a:solidFill>
                <a:srgbClr val="000000"/>
              </a:solidFill>
              <a:uFill>
                <a:solidFill>
                  <a:srgbClr val="FFFFFF"/>
                </a:solidFill>
              </a:uFill>
              <a:latin typeface="Arial"/>
            </a:endParaRPr>
          </a:p>
        </p:txBody>
      </p:sp>
      <p:sp>
        <p:nvSpPr>
          <p:cNvPr id="581" name="CustomShape 3"/>
          <p:cNvSpPr/>
          <p:nvPr/>
        </p:nvSpPr>
        <p:spPr>
          <a:xfrm>
            <a:off x="3215640" y="4365000"/>
            <a:ext cx="6982920" cy="1460520"/>
          </a:xfrm>
          <a:prstGeom prst="rect">
            <a:avLst/>
          </a:prstGeom>
          <a:solidFill>
            <a:schemeClr val="bg2"/>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Il c. 4 prevede che sia esclusa la pubblicazione dei dati identificativi delle persone fisiche destinatarie dei provvedimenti di cui al presente articolo, qualora da tali dati sia possibile ricavare informazioni sullo stato di salute o sulla situazione di disagio economico-sociale degli interessati</a:t>
            </a:r>
            <a:endParaRPr lang="it-IT" spc="-1">
              <a:solidFill>
                <a:srgbClr val="000000"/>
              </a:solidFill>
              <a:uFill>
                <a:solidFill>
                  <a:srgbClr val="FFFFFF"/>
                </a:solidFill>
              </a:uFill>
              <a:latin typeface="Arial"/>
            </a:endParaRPr>
          </a:p>
        </p:txBody>
      </p:sp>
      <p:sp>
        <p:nvSpPr>
          <p:cNvPr id="582" name="CustomShape 4"/>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2800" spc="-1">
                <a:solidFill>
                  <a:srgbClr val="000000"/>
                </a:solidFill>
                <a:uFill>
                  <a:solidFill>
                    <a:srgbClr val="FFFFFF"/>
                  </a:solidFill>
                </a:uFill>
                <a:latin typeface="Calibri"/>
                <a:ea typeface="DejaVu Sans"/>
              </a:rPr>
              <a:t>Obblighi di pubblicazione degli atti di concessione di sovvenzioni, contributi, sussidi e attribuzione di vantaggi economici a persone fisiche ed enti pubblici e privati art. 26</a:t>
            </a:r>
            <a:endParaRPr lang="it-IT" sz="2800" spc="-1">
              <a:solidFill>
                <a:srgbClr val="000000"/>
              </a:solidFill>
              <a:uFill>
                <a:solidFill>
                  <a:srgbClr val="FFFFFF"/>
                </a:solidFill>
              </a:uFill>
              <a:latin typeface="Arial"/>
            </a:endParaRPr>
          </a:p>
        </p:txBody>
      </p:sp>
      <p:sp>
        <p:nvSpPr>
          <p:cNvPr id="584" name="CustomShape 2"/>
          <p:cNvSpPr/>
          <p:nvPr/>
        </p:nvSpPr>
        <p:spPr>
          <a:xfrm>
            <a:off x="1775640" y="1989000"/>
            <a:ext cx="8227800" cy="2230560"/>
          </a:xfrm>
          <a:prstGeom prst="rect">
            <a:avLst/>
          </a:prstGeom>
          <a:solidFill>
            <a:srgbClr val="DDD9C3"/>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Si tratta di tutti quei provvedimenti che, sulla base della normativa vigente, sono volti a sostenere un soggetto sia pubblico che privato, accordandogli un vantaggio economico diretto o indiretto superiore a 1.000 euro mediante l’erogazione di incentivi o agevolazioni che hanno l’effetto di comportare sgravi, risparmi o acquisizione di risorse.</a:t>
            </a:r>
            <a:endParaRPr lang="it-IT" sz="2400" spc="-1">
              <a:solidFill>
                <a:srgbClr val="000000"/>
              </a:solidFill>
              <a:uFill>
                <a:solidFill>
                  <a:srgbClr val="FFFFFF"/>
                </a:solidFill>
              </a:uFill>
              <a:latin typeface="Arial"/>
            </a:endParaRPr>
          </a:p>
        </p:txBody>
      </p:sp>
      <p:sp>
        <p:nvSpPr>
          <p:cNvPr id="585" name="CustomShape 3"/>
          <p:cNvSpPr/>
          <p:nvPr/>
        </p:nvSpPr>
        <p:spPr>
          <a:xfrm>
            <a:off x="1775640" y="4581000"/>
            <a:ext cx="8207280" cy="200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Le informazioni relative agli atti di concessione di sovvenzioni, contributi, sussidi ausili finanziari e vantaggi economici di cui agli artt. 26 e 27 del d.lgs. n. 33/2013 devono essere organizzate su </a:t>
            </a:r>
            <a:r>
              <a:rPr lang="it-IT" b="1" spc="-1">
                <a:solidFill>
                  <a:srgbClr val="000000"/>
                </a:solidFill>
                <a:uFill>
                  <a:solidFill>
                    <a:srgbClr val="FFFFFF"/>
                  </a:solidFill>
                </a:uFill>
                <a:latin typeface="Arial"/>
                <a:ea typeface="DejaVu Sans"/>
              </a:rPr>
              <a:t>base annuale </a:t>
            </a:r>
            <a:r>
              <a:rPr lang="it-IT" spc="-1">
                <a:solidFill>
                  <a:srgbClr val="000000"/>
                </a:solidFill>
                <a:uFill>
                  <a:solidFill>
                    <a:srgbClr val="FFFFFF"/>
                  </a:solidFill>
                </a:uFill>
                <a:latin typeface="Arial"/>
                <a:ea typeface="DejaVu Sans"/>
              </a:rPr>
              <a:t>in unico elenco per singola amministrazione.</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Suddivise per anno, esse devono essere pubblicate in elenchi, consultabili sulla base di criteri funzionali, quali, tra gli altri, il titolo giuridico di attribuzione, l’ammontare dell’importo, l’ordine alfabetico dei beneficiari.</a:t>
            </a:r>
            <a:endParaRPr lang="it-IT" spc="-1">
              <a:solidFill>
                <a:srgbClr val="000000"/>
              </a:solidFill>
              <a:uFill>
                <a:solidFill>
                  <a:srgbClr val="FFFFFF"/>
                </a:solidFill>
              </a:uFill>
              <a:latin typeface="Arial"/>
            </a:endParaRPr>
          </a:p>
        </p:txBody>
      </p:sp>
      <p:sp>
        <p:nvSpPr>
          <p:cNvPr id="586" name="CustomShape 4"/>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CustomShape 1"/>
          <p:cNvSpPr/>
          <p:nvPr/>
        </p:nvSpPr>
        <p:spPr>
          <a:xfrm>
            <a:off x="1775640" y="274680"/>
            <a:ext cx="878328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2800" i="1" spc="-1">
                <a:solidFill>
                  <a:srgbClr val="000000"/>
                </a:solidFill>
                <a:uFill>
                  <a:solidFill>
                    <a:srgbClr val="FFFFFF"/>
                  </a:solidFill>
                </a:uFill>
                <a:latin typeface="Calibri"/>
                <a:ea typeface="DejaVu Sans"/>
              </a:rPr>
              <a:t>d.lgs. 150/2009</a:t>
            </a:r>
            <a:endParaRPr lang="it-IT" sz="2800" spc="-1">
              <a:solidFill>
                <a:srgbClr val="000000"/>
              </a:solidFill>
              <a:uFill>
                <a:solidFill>
                  <a:srgbClr val="FFFFFF"/>
                </a:solidFill>
              </a:uFill>
              <a:latin typeface="Arial"/>
            </a:endParaRPr>
          </a:p>
          <a:p>
            <a:pPr>
              <a:lnSpc>
                <a:spcPct val="100000"/>
              </a:lnSpc>
            </a:pPr>
            <a:r>
              <a:rPr lang="it-IT" sz="2800" i="1" spc="-1">
                <a:solidFill>
                  <a:srgbClr val="000000"/>
                </a:solidFill>
                <a:uFill>
                  <a:solidFill>
                    <a:srgbClr val="FFFFFF"/>
                  </a:solidFill>
                </a:uFill>
                <a:latin typeface="Calibri"/>
                <a:ea typeface="DejaVu Sans"/>
              </a:rPr>
              <a:t>CAPO III </a:t>
            </a:r>
            <a:endParaRPr lang="it-IT" sz="2800" spc="-1">
              <a:solidFill>
                <a:srgbClr val="000000"/>
              </a:solidFill>
              <a:uFill>
                <a:solidFill>
                  <a:srgbClr val="FFFFFF"/>
                </a:solidFill>
              </a:uFill>
              <a:latin typeface="Arial"/>
            </a:endParaRPr>
          </a:p>
          <a:p>
            <a:pPr>
              <a:lnSpc>
                <a:spcPct val="100000"/>
              </a:lnSpc>
            </a:pPr>
            <a:r>
              <a:rPr lang="it-IT" sz="2800" i="1" spc="-1">
                <a:solidFill>
                  <a:srgbClr val="000000"/>
                </a:solidFill>
                <a:uFill>
                  <a:solidFill>
                    <a:srgbClr val="FFFFFF"/>
                  </a:solidFill>
                </a:uFill>
                <a:latin typeface="Calibri"/>
                <a:ea typeface="DejaVu Sans"/>
              </a:rPr>
              <a:t>Trasparenza e rendicontazione della performance </a:t>
            </a:r>
            <a:endParaRPr lang="it-IT" sz="2800" spc="-1">
              <a:solidFill>
                <a:srgbClr val="000000"/>
              </a:solidFill>
              <a:uFill>
                <a:solidFill>
                  <a:srgbClr val="FFFFFF"/>
                </a:solidFill>
              </a:uFill>
              <a:latin typeface="Arial"/>
            </a:endParaRPr>
          </a:p>
          <a:p>
            <a:pPr algn="ctr">
              <a:lnSpc>
                <a:spcPct val="100000"/>
              </a:lnSpc>
            </a:pPr>
            <a:endParaRPr lang="it-IT" sz="2800" spc="-1">
              <a:solidFill>
                <a:srgbClr val="000000"/>
              </a:solidFill>
              <a:uFill>
                <a:solidFill>
                  <a:srgbClr val="FFFFFF"/>
                </a:solidFill>
              </a:uFill>
              <a:latin typeface="Arial"/>
            </a:endParaRPr>
          </a:p>
        </p:txBody>
      </p:sp>
      <p:sp>
        <p:nvSpPr>
          <p:cNvPr id="388" name="CustomShape 2"/>
          <p:cNvSpPr/>
          <p:nvPr/>
        </p:nvSpPr>
        <p:spPr>
          <a:xfrm>
            <a:off x="1981200" y="1600200"/>
            <a:ext cx="8227800" cy="3195000"/>
          </a:xfrm>
          <a:prstGeom prst="rect">
            <a:avLst/>
          </a:prstGeom>
          <a:solidFill>
            <a:srgbClr val="C6D9F1"/>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Calibri"/>
                <a:ea typeface="DejaVu Sans"/>
              </a:rPr>
              <a:t>       Art. 11.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i="1" spc="-1">
                <a:solidFill>
                  <a:srgbClr val="000000"/>
                </a:solidFill>
                <a:uFill>
                  <a:solidFill>
                    <a:srgbClr val="FFFFFF"/>
                  </a:solidFill>
                </a:uFill>
                <a:latin typeface="Calibri"/>
                <a:ea typeface="DejaVu Sans"/>
              </a:rPr>
              <a:t>Trasparenza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1. La trasparenza e' intesa come accessibilità totale, anche attraverso lo strumento della pubblicazione sui siti istituzionali delle amministrazioni pubbliche, delle informazioni concernenti ogni aspetto dell'organizzazione, degli indicatori relativi agli andamenti gestionali e all'utilizzo delle risorse per il perseguimento delle funzioni istituzionali, dei risultati dell'attività di misurazione e valutazione svolta dagli organi competenti, allo scopo di favorire forme diffuse di controllo del rispetto dei principi di buon andamento e imparzialità. Essa costituisce livello essenziale delle prestazioni erogate dalle amministrazioni pubbliche ai sensi dell'articolo 117, secondo comma, lettera </a:t>
            </a:r>
            <a:r>
              <a:rPr lang="it-IT" i="1" spc="-1">
                <a:solidFill>
                  <a:srgbClr val="000000"/>
                </a:solidFill>
                <a:uFill>
                  <a:solidFill>
                    <a:srgbClr val="FFFFFF"/>
                  </a:solidFill>
                </a:uFill>
                <a:latin typeface="Calibri"/>
                <a:ea typeface="DejaVu Sans"/>
              </a:rPr>
              <a:t>m)</a:t>
            </a:r>
            <a:r>
              <a:rPr lang="it-IT" spc="-1">
                <a:solidFill>
                  <a:srgbClr val="000000"/>
                </a:solidFill>
                <a:uFill>
                  <a:solidFill>
                    <a:srgbClr val="FFFFFF"/>
                  </a:solidFill>
                </a:uFill>
                <a:latin typeface="Calibri"/>
                <a:ea typeface="DejaVu Sans"/>
              </a:rPr>
              <a:t>, della Costituzione.</a:t>
            </a:r>
            <a:endParaRPr lang="it-IT" spc="-1">
              <a:solidFill>
                <a:srgbClr val="000000"/>
              </a:solidFill>
              <a:uFill>
                <a:solidFill>
                  <a:srgbClr val="FFFFFF"/>
                </a:solidFill>
              </a:uFill>
              <a:latin typeface="Arial"/>
            </a:endParaRPr>
          </a:p>
          <a:p>
            <a:pPr>
              <a:lnSpc>
                <a:spcPct val="100000"/>
              </a:lnSpc>
            </a:pPr>
            <a:endParaRPr lang="it-IT" spc="-1">
              <a:solidFill>
                <a:srgbClr val="000000"/>
              </a:solidFill>
              <a:uFill>
                <a:solidFill>
                  <a:srgbClr val="FFFFFF"/>
                </a:solidFill>
              </a:uFill>
              <a:latin typeface="Arial"/>
            </a:endParaRPr>
          </a:p>
        </p:txBody>
      </p:sp>
      <p:sp>
        <p:nvSpPr>
          <p:cNvPr id="389"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 name="CustomShape 1"/>
          <p:cNvSpPr/>
          <p:nvPr/>
        </p:nvSpPr>
        <p:spPr>
          <a:xfrm>
            <a:off x="2327520" y="1856160"/>
            <a:ext cx="7536600" cy="3145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2400" b="1" spc="-1">
                <a:solidFill>
                  <a:srgbClr val="BF0000"/>
                </a:solidFill>
                <a:uFill>
                  <a:solidFill>
                    <a:srgbClr val="FFFFFF"/>
                  </a:solidFill>
                </a:uFill>
                <a:latin typeface="Arial-BoldMT"/>
              </a:rPr>
              <a:t>SOTTO SEZIONE: ATTIVITÀ E PROCEDIMENTI</a:t>
            </a:r>
            <a:endParaRPr lang="it-IT" sz="2400" spc="-1">
              <a:solidFill>
                <a:srgbClr val="000000"/>
              </a:solidFill>
              <a:uFill>
                <a:solidFill>
                  <a:srgbClr val="FFFFFF"/>
                </a:solidFill>
              </a:uFill>
              <a:latin typeface="Arial"/>
            </a:endParaRPr>
          </a:p>
          <a:p>
            <a:r>
              <a:rPr lang="it-IT" b="1" spc="-1">
                <a:solidFill>
                  <a:srgbClr val="000000"/>
                </a:solidFill>
                <a:uFill>
                  <a:solidFill>
                    <a:srgbClr val="FFFFFF"/>
                  </a:solidFill>
                </a:uFill>
                <a:latin typeface="Arial-BoldMT"/>
              </a:rPr>
              <a:t>AMMISTRAZIONE TRASPARENTE</a:t>
            </a:r>
            <a:endParaRPr lang="it-IT" spc="-1">
              <a:solidFill>
                <a:srgbClr val="000000"/>
              </a:solidFill>
              <a:uFill>
                <a:solidFill>
                  <a:srgbClr val="FFFFFF"/>
                </a:solidFill>
              </a:uFill>
              <a:latin typeface="Arial"/>
            </a:endParaRPr>
          </a:p>
          <a:p>
            <a:r>
              <a:rPr lang="it-IT" sz="2000" b="1" i="1" spc="-1">
                <a:solidFill>
                  <a:srgbClr val="005937"/>
                </a:solidFill>
                <a:uFill>
                  <a:solidFill>
                    <a:srgbClr val="FFFFFF"/>
                  </a:solidFill>
                </a:uFill>
                <a:latin typeface="Arial-BoldItalicMT"/>
              </a:rPr>
              <a:t>PER CIASCUNA TIPOLOGIA DI PROCEDIMENTO</a:t>
            </a:r>
            <a:endParaRPr lang="it-IT" sz="2000" spc="-1">
              <a:solidFill>
                <a:srgbClr val="000000"/>
              </a:solidFill>
              <a:uFill>
                <a:solidFill>
                  <a:srgbClr val="FFFFFF"/>
                </a:solidFill>
              </a:uFill>
              <a:latin typeface="Arial"/>
            </a:endParaRPr>
          </a:p>
          <a:p>
            <a:r>
              <a:rPr lang="it-IT" sz="2400" b="1" spc="-1">
                <a:solidFill>
                  <a:srgbClr val="005937"/>
                </a:solidFill>
                <a:uFill>
                  <a:solidFill>
                    <a:srgbClr val="FFFFFF"/>
                  </a:solidFill>
                </a:uFill>
                <a:latin typeface="Arial-BoldMT"/>
              </a:rPr>
              <a:t>Aggiornamento: TEMPESTIVO</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Vedi tabella in allegato 1, a titolo esemplificativo e</a:t>
            </a:r>
            <a:endParaRPr lang="it-IT" sz="2400" spc="-1">
              <a:solidFill>
                <a:srgbClr val="000000"/>
              </a:solidFill>
              <a:uFill>
                <a:solidFill>
                  <a:srgbClr val="FFFFFF"/>
                </a:solidFill>
              </a:uFill>
              <a:latin typeface="Arial"/>
            </a:endParaRPr>
          </a:p>
          <a:p>
            <a:r>
              <a:rPr lang="it-IT" sz="2400" b="1" spc="-1">
                <a:solidFill>
                  <a:srgbClr val="BF0000"/>
                </a:solidFill>
                <a:uFill>
                  <a:solidFill>
                    <a:srgbClr val="FFFFFF"/>
                  </a:solidFill>
                </a:uFill>
                <a:latin typeface="Arial-BoldMT"/>
              </a:rPr>
              <a:t>non esaustivo</a:t>
            </a:r>
            <a:endParaRPr lang="it-IT" sz="2400" spc="-1">
              <a:solidFill>
                <a:srgbClr val="000000"/>
              </a:solidFill>
              <a:uFill>
                <a:solidFill>
                  <a:srgbClr val="FFFFFF"/>
                </a:solidFill>
              </a:uFill>
              <a:latin typeface="Arial"/>
            </a:endParaRPr>
          </a:p>
          <a:p>
            <a:r>
              <a:rPr lang="it-IT" sz="2200" b="1" spc="-1">
                <a:solidFill>
                  <a:srgbClr val="BF0000"/>
                </a:solidFill>
                <a:uFill>
                  <a:solidFill>
                    <a:srgbClr val="FFFFFF"/>
                  </a:solidFill>
                </a:uFill>
                <a:latin typeface="Arial-BoldMT"/>
              </a:rPr>
              <a:t>-----------------------------------------------</a:t>
            </a:r>
            <a:endParaRPr lang="it-IT" sz="2200" spc="-1">
              <a:solidFill>
                <a:srgbClr val="000000"/>
              </a:solidFill>
              <a:uFill>
                <a:solidFill>
                  <a:srgbClr val="FFFFFF"/>
                </a:solidFill>
              </a:uFill>
              <a:latin typeface="Arial"/>
            </a:endParaRPr>
          </a:p>
          <a:p>
            <a:r>
              <a:rPr lang="it-IT" sz="2000" b="1" spc="-1">
                <a:solidFill>
                  <a:srgbClr val="BF0000"/>
                </a:solidFill>
                <a:uFill>
                  <a:solidFill>
                    <a:srgbClr val="FFFFFF"/>
                  </a:solidFill>
                </a:uFill>
                <a:latin typeface="Arial-BoldMT"/>
              </a:rPr>
              <a:t>Risultati delle indagini di customer satisfaction : DATI NON</a:t>
            </a:r>
            <a:endParaRPr lang="it-IT" sz="2000" spc="-1">
              <a:solidFill>
                <a:srgbClr val="000000"/>
              </a:solidFill>
              <a:uFill>
                <a:solidFill>
                  <a:srgbClr val="FFFFFF"/>
                </a:solidFill>
              </a:uFill>
              <a:latin typeface="Arial"/>
            </a:endParaRPr>
          </a:p>
          <a:p>
            <a:r>
              <a:rPr lang="it-IT" sz="2000" b="1" spc="-1">
                <a:solidFill>
                  <a:srgbClr val="BF0000"/>
                </a:solidFill>
                <a:uFill>
                  <a:solidFill>
                    <a:srgbClr val="FFFFFF"/>
                  </a:solidFill>
                </a:uFill>
                <a:latin typeface="Arial-BoldMT"/>
              </a:rPr>
              <a:t>PIÙ SOGGETTI A PUBBLICAZIONE OBBLIGATORIA AI SENSI</a:t>
            </a:r>
            <a:endParaRPr lang="it-IT" sz="2000" spc="-1">
              <a:solidFill>
                <a:srgbClr val="000000"/>
              </a:solidFill>
              <a:uFill>
                <a:solidFill>
                  <a:srgbClr val="FFFFFF"/>
                </a:solidFill>
              </a:uFill>
              <a:latin typeface="Arial"/>
            </a:endParaRPr>
          </a:p>
          <a:p>
            <a:r>
              <a:rPr lang="it-IT" sz="2000" b="1" spc="-1">
                <a:solidFill>
                  <a:srgbClr val="BF0000"/>
                </a:solidFill>
                <a:uFill>
                  <a:solidFill>
                    <a:srgbClr val="FFFFFF"/>
                  </a:solidFill>
                </a:uFill>
                <a:latin typeface="Arial-BoldMT"/>
              </a:rPr>
              <a:t>DEL D.Lgs. 97/2013</a:t>
            </a:r>
            <a:endParaRPr lang="it-IT" sz="2000" spc="-1">
              <a:solidFill>
                <a:srgbClr val="000000"/>
              </a:solidFill>
              <a:uFill>
                <a:solidFill>
                  <a:srgbClr val="FFFFFF"/>
                </a:solidFill>
              </a:uFill>
              <a:latin typeface="Arial"/>
            </a:endParaRPr>
          </a:p>
        </p:txBody>
      </p:sp>
      <p:sp>
        <p:nvSpPr>
          <p:cNvPr id="588" name="TextShape 2"/>
          <p:cNvSpPr txBox="1"/>
          <p:nvPr/>
        </p:nvSpPr>
        <p:spPr>
          <a:xfrm>
            <a:off x="2748000" y="576000"/>
            <a:ext cx="6433560" cy="623880"/>
          </a:xfrm>
          <a:prstGeom prst="rect">
            <a:avLst/>
          </a:prstGeom>
          <a:noFill/>
          <a:ln>
            <a:noFill/>
          </a:ln>
        </p:spPr>
        <p:txBody>
          <a:bodyPr lIns="0" tIns="0" rIns="0" bIns="0" anchor="ctr"/>
          <a:lstStyle/>
          <a:p>
            <a:pPr algn="ctr"/>
            <a:r>
              <a:rPr lang="it-IT" sz="4400" spc="-1">
                <a:solidFill>
                  <a:srgbClr val="000000"/>
                </a:solidFill>
                <a:uFill>
                  <a:solidFill>
                    <a:srgbClr val="FFFFFF"/>
                  </a:solidFill>
                </a:uFill>
                <a:latin typeface="Arial"/>
              </a:rPr>
              <a:t>Gli oneri di pubblicazione</a:t>
            </a:r>
          </a:p>
        </p:txBody>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 name="CustomShape 1"/>
          <p:cNvSpPr/>
          <p:nvPr/>
        </p:nvSpPr>
        <p:spPr>
          <a:xfrm>
            <a:off x="1991640" y="234900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Capo III - Obblighi di pubblicazione concernenti l'uso delle risorse pubbliche </a:t>
            </a:r>
            <a:endParaRPr lang="it-IT" sz="3200" spc="-1">
              <a:solidFill>
                <a:srgbClr val="000000"/>
              </a:solidFill>
              <a:uFill>
                <a:solidFill>
                  <a:srgbClr val="FFFFFF"/>
                </a:solidFill>
              </a:uFill>
              <a:latin typeface="Arial"/>
            </a:endParaRPr>
          </a:p>
        </p:txBody>
      </p:sp>
      <p:sp>
        <p:nvSpPr>
          <p:cNvPr id="590" name="CustomShape 2"/>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L’art. 4 bis introdotto dal d.lgs 97/2016</a:t>
            </a:r>
            <a:endParaRPr lang="it-IT" sz="4400" spc="-1">
              <a:solidFill>
                <a:srgbClr val="000000"/>
              </a:solidFill>
              <a:uFill>
                <a:solidFill>
                  <a:srgbClr val="FFFFFF"/>
                </a:solidFill>
              </a:uFill>
              <a:latin typeface="Arial"/>
            </a:endParaRPr>
          </a:p>
        </p:txBody>
      </p:sp>
      <p:sp>
        <p:nvSpPr>
          <p:cNvPr id="592"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L’art. 5 del d.lgs. 97/2016 inserisce l’art. 4 bis del d.lgs. 33/2013 concernente la trasparenza nell’utilizzo delle risorse pubbliche. È già accessibile un sito dell’AGID </a:t>
            </a:r>
            <a:r>
              <a:rPr lang="it-IT" sz="2400" u="sng" spc="-1">
                <a:solidFill>
                  <a:srgbClr val="0000FF"/>
                </a:solidFill>
                <a:uFill>
                  <a:solidFill>
                    <a:srgbClr val="FFFFFF"/>
                  </a:solidFill>
                </a:uFill>
                <a:latin typeface="Calibri"/>
                <a:ea typeface="DejaVu Sans"/>
                <a:hlinkClick r:id="rId2"/>
              </a:rPr>
              <a:t>http://soldipubblici.gov.it</a:t>
            </a:r>
            <a:r>
              <a:rPr lang="it-IT" sz="2400" spc="-1">
                <a:solidFill>
                  <a:srgbClr val="000000"/>
                </a:solidFill>
                <a:uFill>
                  <a:solidFill>
                    <a:srgbClr val="FFFFFF"/>
                  </a:solidFill>
                </a:uFill>
                <a:latin typeface="Calibri"/>
                <a:ea typeface="DejaVu Sans"/>
              </a:rPr>
              <a:t> che raccoglie  i dati di cassa, di entrata e di uscita, rilevati dal Sistema informativo sulle operazioni degli enti pubblici. Dalla visione si evince la natura economica della spesa, cioè la sua finalizzazione. Al comma 2 è previsto che ciascuna Amministrazione pubblichi i dati sui propri pagamenti, relativi alla tipologia di spesa sostenuta, all’ambito temporale di riferimento e ai beneficiari. L’ANAc indica le tipologie di spesa direttamente connesse al perseguimento dell’attività istituzionale</a:t>
            </a:r>
            <a:endParaRPr lang="it-IT" sz="2400" spc="-1">
              <a:solidFill>
                <a:srgbClr val="000000"/>
              </a:solidFill>
              <a:uFill>
                <a:solidFill>
                  <a:srgbClr val="FFFFFF"/>
                </a:solidFill>
              </a:uFill>
              <a:latin typeface="Arial"/>
            </a:endParaRPr>
          </a:p>
        </p:txBody>
      </p:sp>
      <p:sp>
        <p:nvSpPr>
          <p:cNvPr id="593"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L’art. 4 bis introdotto dal d.lgs 97/2016</a:t>
            </a:r>
            <a:endParaRPr lang="it-IT" sz="4400" spc="-1">
              <a:solidFill>
                <a:srgbClr val="000000"/>
              </a:solidFill>
              <a:uFill>
                <a:solidFill>
                  <a:srgbClr val="FFFFFF"/>
                </a:solidFill>
              </a:uFill>
              <a:latin typeface="Arial"/>
            </a:endParaRPr>
          </a:p>
        </p:txBody>
      </p:sp>
      <p:sp>
        <p:nvSpPr>
          <p:cNvPr id="595"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000" b="1" spc="-1">
                <a:solidFill>
                  <a:srgbClr val="000000"/>
                </a:solidFill>
                <a:uFill>
                  <a:solidFill>
                    <a:srgbClr val="FFFFFF"/>
                  </a:solidFill>
                </a:uFill>
                <a:latin typeface="Calibri"/>
                <a:ea typeface="DejaVu Sans"/>
              </a:rPr>
              <a:t>Uscite correnti: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Acquisto di beni e di servizi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Trasferimenti correnti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Interessi passivi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Altre spese per redditi da capitale</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Altre spese correnti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b="1" spc="-1">
                <a:solidFill>
                  <a:srgbClr val="000000"/>
                </a:solidFill>
                <a:uFill>
                  <a:solidFill>
                    <a:srgbClr val="FFFFFF"/>
                  </a:solidFill>
                </a:uFill>
                <a:latin typeface="Calibri"/>
                <a:ea typeface="DejaVu Sans"/>
              </a:rPr>
              <a:t>Uscite in conto capitale</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Investimenti fissi lordi e acquisto di terreni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Contributi agli investimenti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Altri trasferimenti in conto capitale</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Altre spese in conto capitale</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 Acquisizioni di attività finanziarie</a:t>
            </a:r>
            <a:endParaRPr lang="it-IT" sz="2000" spc="-1">
              <a:solidFill>
                <a:srgbClr val="000000"/>
              </a:solidFill>
              <a:uFill>
                <a:solidFill>
                  <a:srgbClr val="FFFFFF"/>
                </a:solidFill>
              </a:uFill>
              <a:latin typeface="Arial"/>
            </a:endParaRPr>
          </a:p>
        </p:txBody>
      </p:sp>
      <p:sp>
        <p:nvSpPr>
          <p:cNvPr id="596"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L’art. 4 bis introdotto dal d.lgs 97/2016</a:t>
            </a:r>
            <a:endParaRPr lang="it-IT" sz="4400" spc="-1">
              <a:solidFill>
                <a:srgbClr val="000000"/>
              </a:solidFill>
              <a:uFill>
                <a:solidFill>
                  <a:srgbClr val="FFFFFF"/>
                </a:solidFill>
              </a:uFill>
              <a:latin typeface="Arial"/>
            </a:endParaRPr>
          </a:p>
        </p:txBody>
      </p:sp>
      <p:sp>
        <p:nvSpPr>
          <p:cNvPr id="598"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Non vanno pubblicate le spese per il personale. In questa prima fase la pubblicazione è limitata alle tipologie di spesa a più alta necessità di monitoraggio, in quanto attinenti alle aree di rischio a rilevanza esterna: incarichi di consulenza, enti controllati, contratti pubblici di acquisizione di beni e di servizi.</a:t>
            </a:r>
            <a:endParaRPr lang="it-IT" sz="2400" spc="-1">
              <a:solidFill>
                <a:srgbClr val="000000"/>
              </a:solidFill>
              <a:uFill>
                <a:solidFill>
                  <a:srgbClr val="FFFFFF"/>
                </a:solidFill>
              </a:uFill>
              <a:latin typeface="Arial"/>
            </a:endParaRPr>
          </a:p>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Per ogni tipologia di spesa va individuata  la natura economica, ricorrendo alla classificazione del piano dei conti, utilizzando come dettaglio  il livello IV. Per le istituzioni scolastiche ……</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599"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 name="CustomShape 1"/>
          <p:cNvSpPr/>
          <p:nvPr/>
        </p:nvSpPr>
        <p:spPr>
          <a:xfrm>
            <a:off x="1703640" y="274680"/>
            <a:ext cx="885528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2800" b="1" spc="-1">
                <a:solidFill>
                  <a:srgbClr val="000000"/>
                </a:solidFill>
                <a:uFill>
                  <a:solidFill>
                    <a:srgbClr val="FFFFFF"/>
                  </a:solidFill>
                </a:uFill>
                <a:latin typeface="Calibri"/>
                <a:ea typeface="DejaVu Sans"/>
              </a:rPr>
              <a:t>Obblighi di pubblicazione del bilancio, preventivo e consuntivo, e del Piano degli indicatori e risultati attesi di bilancio, nonché dei dati concernenti il monitoraggio degli obiettivi art. 29</a:t>
            </a:r>
            <a:endParaRPr lang="it-IT" sz="2800" spc="-1">
              <a:solidFill>
                <a:srgbClr val="000000"/>
              </a:solidFill>
              <a:uFill>
                <a:solidFill>
                  <a:srgbClr val="FFFFFF"/>
                </a:solidFill>
              </a:uFill>
              <a:latin typeface="Arial"/>
            </a:endParaRPr>
          </a:p>
        </p:txBody>
      </p:sp>
      <p:sp>
        <p:nvSpPr>
          <p:cNvPr id="601" name="CustomShape 2"/>
          <p:cNvSpPr/>
          <p:nvPr/>
        </p:nvSpPr>
        <p:spPr>
          <a:xfrm>
            <a:off x="1991640" y="18450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1. Le pubbliche amministrazioni pubblicano i dati relativi al bilancio di previsione e a quello consuntivo di ciascun anno in forma sintetica, aggregata e semplificata, anche con il ricorso a rappresentazioni grafiche, al fine di assicurare la piena accessibilità e comprensibilità. </a:t>
            </a:r>
            <a:endParaRPr lang="it-IT" sz="2400" spc="-1">
              <a:solidFill>
                <a:srgbClr val="000000"/>
              </a:solidFill>
              <a:uFill>
                <a:solidFill>
                  <a:srgbClr val="FFFFFF"/>
                </a:solidFill>
              </a:uFill>
              <a:latin typeface="Arial"/>
            </a:endParaRPr>
          </a:p>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2. Le pubbliche amministrazioni pubblicano il Piano di cui all'articolo 19 del decreto legislativo 31 maggio 2011, n. 91, con le integrazioni e gli aggiornamenti di cui all'articolo </a:t>
            </a:r>
            <a:r>
              <a:rPr lang="it-IT" sz="2400" u="sng" spc="-1">
                <a:solidFill>
                  <a:srgbClr val="0000FF"/>
                </a:solidFill>
                <a:uFill>
                  <a:solidFill>
                    <a:srgbClr val="FFFFFF"/>
                  </a:solidFill>
                </a:uFill>
                <a:latin typeface="Calibri"/>
                <a:ea typeface="DejaVu Sans"/>
                <a:hlinkClick r:id="rId2"/>
              </a:rPr>
              <a:t>22 </a:t>
            </a:r>
            <a:r>
              <a:rPr lang="it-IT" sz="2400" spc="-1">
                <a:solidFill>
                  <a:srgbClr val="000000"/>
                </a:solidFill>
                <a:uFill>
                  <a:solidFill>
                    <a:srgbClr val="FFFFFF"/>
                  </a:solidFill>
                </a:uFill>
                <a:latin typeface="Calibri"/>
                <a:ea typeface="DejaVu Sans"/>
              </a:rPr>
              <a:t>del medesimo decreto legislativo n. 91 del 2011.</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602"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604" name="CustomShape 2"/>
          <p:cNvSpPr/>
          <p:nvPr/>
        </p:nvSpPr>
        <p:spPr>
          <a:xfrm>
            <a:off x="1981200" y="1600200"/>
            <a:ext cx="8227800" cy="240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b="1" spc="-1">
                <a:solidFill>
                  <a:srgbClr val="000000"/>
                </a:solidFill>
                <a:uFill>
                  <a:solidFill>
                    <a:srgbClr val="FFFFFF"/>
                  </a:solidFill>
                </a:uFill>
                <a:latin typeface="Calibri"/>
                <a:ea typeface="DejaVu Sans"/>
              </a:rPr>
              <a:t>Capo IV - Obblighi di pubblicazione concernenti le prestazioni offerte e i servizi erogati </a:t>
            </a:r>
            <a:endParaRPr lang="it-IT" sz="3200" spc="-1">
              <a:solidFill>
                <a:srgbClr val="000000"/>
              </a:solidFill>
              <a:uFill>
                <a:solidFill>
                  <a:srgbClr val="FFFFFF"/>
                </a:solidFill>
              </a:uFill>
              <a:latin typeface="Arial"/>
            </a:endParaRPr>
          </a:p>
        </p:txBody>
      </p:sp>
      <p:sp>
        <p:nvSpPr>
          <p:cNvPr id="605"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b="1" spc="-1">
                <a:solidFill>
                  <a:srgbClr val="000000"/>
                </a:solidFill>
                <a:uFill>
                  <a:solidFill>
                    <a:srgbClr val="FFFFFF"/>
                  </a:solidFill>
                </a:uFill>
                <a:latin typeface="Calibri"/>
                <a:ea typeface="DejaVu Sans"/>
              </a:rPr>
              <a:t>Obblighi di pubblicazione concernenti i servizi erogati  art. 32</a:t>
            </a:r>
            <a:endParaRPr lang="it-IT" sz="3200" spc="-1">
              <a:solidFill>
                <a:srgbClr val="000000"/>
              </a:solidFill>
              <a:uFill>
                <a:solidFill>
                  <a:srgbClr val="FFFFFF"/>
                </a:solidFill>
              </a:uFill>
              <a:latin typeface="Arial"/>
            </a:endParaRPr>
          </a:p>
        </p:txBody>
      </p:sp>
      <p:sp>
        <p:nvSpPr>
          <p:cNvPr id="607" name="CustomShape 2"/>
          <p:cNvSpPr/>
          <p:nvPr/>
        </p:nvSpPr>
        <p:spPr>
          <a:xfrm>
            <a:off x="1981200" y="1600200"/>
            <a:ext cx="8227800" cy="1683000"/>
          </a:xfrm>
          <a:prstGeom prst="rect">
            <a:avLst/>
          </a:prstGeom>
          <a:solidFill>
            <a:srgbClr val="DCE6F2"/>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1. Le pubbliche amministrazioni pubblicano la carta dei servizi o il documento contenente gli standard di qualità dei servizi pubblici</a:t>
            </a:r>
            <a:endParaRPr lang="it-IT" sz="3200" spc="-1">
              <a:solidFill>
                <a:srgbClr val="000000"/>
              </a:solidFill>
              <a:uFill>
                <a:solidFill>
                  <a:srgbClr val="FFFFFF"/>
                </a:solidFill>
              </a:uFill>
              <a:latin typeface="Arial"/>
            </a:endParaRPr>
          </a:p>
        </p:txBody>
      </p:sp>
      <p:sp>
        <p:nvSpPr>
          <p:cNvPr id="608" name="CustomShape 3"/>
          <p:cNvSpPr/>
          <p:nvPr/>
        </p:nvSpPr>
        <p:spPr>
          <a:xfrm>
            <a:off x="5808000" y="4221000"/>
            <a:ext cx="4390560"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spc="-1">
                <a:solidFill>
                  <a:srgbClr val="000000"/>
                </a:solidFill>
                <a:uFill>
                  <a:solidFill>
                    <a:srgbClr val="FFFFFF"/>
                  </a:solidFill>
                </a:uFill>
                <a:latin typeface="Arial"/>
                <a:ea typeface="DejaVu Sans"/>
              </a:rPr>
              <a:t>Certificazione della qualità dei servizi</a:t>
            </a:r>
            <a:endParaRPr lang="it-IT" sz="2400" spc="-1">
              <a:solidFill>
                <a:srgbClr val="000000"/>
              </a:solidFill>
              <a:uFill>
                <a:solidFill>
                  <a:srgbClr val="FFFFFF"/>
                </a:solidFill>
              </a:uFill>
              <a:latin typeface="Arial"/>
            </a:endParaRPr>
          </a:p>
        </p:txBody>
      </p:sp>
      <p:sp>
        <p:nvSpPr>
          <p:cNvPr id="609" name="CustomShape 4"/>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Modifica all’art. 29</a:t>
            </a:r>
            <a:endParaRPr lang="it-IT" sz="4400" spc="-1">
              <a:solidFill>
                <a:srgbClr val="000000"/>
              </a:solidFill>
              <a:uFill>
                <a:solidFill>
                  <a:srgbClr val="FFFFFF"/>
                </a:solidFill>
              </a:uFill>
              <a:latin typeface="Arial"/>
            </a:endParaRPr>
          </a:p>
        </p:txBody>
      </p:sp>
      <p:sp>
        <p:nvSpPr>
          <p:cNvPr id="611"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Un'altra modifica apportata dal d.lgs. 97/2016 riguarda l’indicazione dei tempi  medi di pagamento che devono riguardare anche  le prestazioni professionali.</a:t>
            </a:r>
            <a:endParaRPr lang="it-IT" sz="2000" spc="-1">
              <a:solidFill>
                <a:srgbClr val="000000"/>
              </a:solidFill>
              <a:uFill>
                <a:solidFill>
                  <a:srgbClr val="FFFFFF"/>
                </a:solidFill>
              </a:uFill>
              <a:latin typeface="Arial"/>
            </a:endParaRPr>
          </a:p>
          <a:p>
            <a:pPr marL="343080" indent="-341280">
              <a:buClr>
                <a:srgbClr val="000000"/>
              </a:buClr>
              <a:buFont typeface="Arial"/>
              <a:buChar char="•"/>
            </a:pPr>
            <a:r>
              <a:rPr lang="it-IT" sz="2000" spc="-1">
                <a:solidFill>
                  <a:srgbClr val="000000"/>
                </a:solidFill>
                <a:uFill>
                  <a:solidFill>
                    <a:srgbClr val="FFFFFF"/>
                  </a:solidFill>
                </a:uFill>
                <a:latin typeface="Calibri"/>
                <a:ea typeface="DejaVu Sans"/>
              </a:rPr>
              <a:t>Pertanto, le amministrazioni rendono disponibile nella sotto-sezione di secondo livello “Indicatore di tempestività dei pagamenti/ammontare complessivo dei debiti” della sezione “Amministrazione trasparente”, possibilmente non oltre il 31 gennaio dell'anno successivo a quello di riferimento, l’ammontare complessivo del debito maturato dall’amministrazione e il numero delle imprese creditrici, fra le quali, secondo un’interpretazione coerente delle disposizioni dell’art. 33, sono da intendersi ricompresi tutti i soggetti che vantano crediti nei confronti delle p.a./enti, ivi inclusi singoli professionisti. </a:t>
            </a:r>
            <a:endParaRPr lang="it-IT" sz="2000" spc="-1">
              <a:solidFill>
                <a:srgbClr val="000000"/>
              </a:solidFill>
              <a:uFill>
                <a:solidFill>
                  <a:srgbClr val="FFFFFF"/>
                </a:solidFill>
              </a:uFill>
              <a:latin typeface="Arial"/>
            </a:endParaRPr>
          </a:p>
        </p:txBody>
      </p:sp>
      <p:sp>
        <p:nvSpPr>
          <p:cNvPr id="612"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 name="CustomShape 1"/>
          <p:cNvSpPr/>
          <p:nvPr/>
        </p:nvSpPr>
        <p:spPr>
          <a:xfrm>
            <a:off x="2228880" y="-4680"/>
            <a:ext cx="8227800" cy="1141200"/>
          </a:xfrm>
          <a:prstGeom prst="rect">
            <a:avLst/>
          </a:prstGeom>
          <a:solidFill>
            <a:srgbClr val="EEECE1"/>
          </a:solid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2400" b="1" spc="-1">
                <a:solidFill>
                  <a:srgbClr val="000000"/>
                </a:solidFill>
                <a:uFill>
                  <a:solidFill>
                    <a:srgbClr val="FFFFFF"/>
                  </a:solidFill>
                </a:uFill>
                <a:latin typeface="Calibri"/>
                <a:ea typeface="DejaVu Sans"/>
              </a:rPr>
              <a:t>Pubblicazione relativa a procedimenti amministrativi e controllo sulle dichiarazioni sostitutive art. 35</a:t>
            </a:r>
            <a:endParaRPr lang="it-IT" sz="2400" spc="-1">
              <a:solidFill>
                <a:srgbClr val="000000"/>
              </a:solidFill>
              <a:uFill>
                <a:solidFill>
                  <a:srgbClr val="FFFFFF"/>
                </a:solidFill>
              </a:uFill>
              <a:latin typeface="Arial"/>
            </a:endParaRPr>
          </a:p>
        </p:txBody>
      </p:sp>
      <p:sp>
        <p:nvSpPr>
          <p:cNvPr id="614" name="CustomShape 2"/>
          <p:cNvSpPr/>
          <p:nvPr/>
        </p:nvSpPr>
        <p:spPr>
          <a:xfrm>
            <a:off x="2063640" y="1845000"/>
            <a:ext cx="7918200" cy="3929400"/>
          </a:xfrm>
          <a:prstGeom prst="rect">
            <a:avLst/>
          </a:prstGeom>
          <a:solidFill>
            <a:schemeClr val="tx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AMMINISTRAZIONE TRASPARENTE</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Es. procedimento </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Breve descrizione</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Unità organizzativa responsabile</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Ufficio</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Atti da allegare, modulistica, soggetti ai quali rivolgersi con relativo num di tel.</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Termini di conclusione del procedimento</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Procedimenti il cui provvedimento finale può essere sostituito da una dichiarazione dell’interessato o che si possono concludere con il silenzio assenso</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Le modalità e gli strumenti di tutela</a:t>
            </a:r>
            <a:endParaRPr lang="it-IT" spc="-1">
              <a:solidFill>
                <a:srgbClr val="000000"/>
              </a:solidFill>
              <a:uFill>
                <a:solidFill>
                  <a:srgbClr val="FFFFFF"/>
                </a:solidFill>
              </a:uFill>
              <a:latin typeface="Arial"/>
            </a:endParaRPr>
          </a:p>
          <a:p>
            <a:pPr>
              <a:lnSpc>
                <a:spcPct val="100000"/>
              </a:lnSpc>
            </a:pPr>
            <a:r>
              <a:rPr lang="it-IT" spc="-1">
                <a:solidFill>
                  <a:srgbClr val="000000"/>
                </a:solidFill>
                <a:uFill>
                  <a:solidFill>
                    <a:srgbClr val="FFFFFF"/>
                  </a:solidFill>
                </a:uFill>
                <a:latin typeface="Arial"/>
                <a:ea typeface="DejaVu Sans"/>
              </a:rPr>
              <a:t>Il nome del soggetto che può esercitare il potere sostitutivo</a:t>
            </a:r>
            <a:endParaRPr lang="it-IT" spc="-1">
              <a:solidFill>
                <a:srgbClr val="000000"/>
              </a:solidFill>
              <a:uFill>
                <a:solidFill>
                  <a:srgbClr val="FFFFFF"/>
                </a:solidFill>
              </a:uFill>
              <a:latin typeface="Arial"/>
            </a:endParaRPr>
          </a:p>
          <a:p>
            <a:pPr>
              <a:lnSpc>
                <a:spcPct val="100000"/>
              </a:lnSpc>
            </a:pPr>
            <a:endParaRPr lang="it-IT" spc="-1">
              <a:solidFill>
                <a:srgbClr val="000000"/>
              </a:solidFill>
              <a:uFill>
                <a:solidFill>
                  <a:srgbClr val="FFFFFF"/>
                </a:solidFill>
              </a:uFill>
              <a:latin typeface="Arial"/>
            </a:endParaRPr>
          </a:p>
        </p:txBody>
      </p:sp>
      <p:sp>
        <p:nvSpPr>
          <p:cNvPr id="615"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412"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Art. 1 d.lgs 33 «La trasparenza è intesa come accessibilità totale dei dati e documenti detenuti dalle pubbliche amministrazioni allo scopo di tutelare i diritti dei cittadini, promuovere la partecipazione degli interessati all’attività amministrativa e favorire forme diffuse di controllo sul perseguimento delle funzioni istituzionali e sull’utilizzo delle risorse pubbliche</a:t>
            </a:r>
            <a:endParaRPr lang="it-IT" sz="3200" spc="-1">
              <a:solidFill>
                <a:srgbClr val="000000"/>
              </a:solidFill>
              <a:uFill>
                <a:solidFill>
                  <a:srgbClr val="FFFFFF"/>
                </a:solidFill>
              </a:uFill>
              <a:latin typeface="Arial"/>
            </a:endParaRPr>
          </a:p>
          <a:p>
            <a:pPr>
              <a:lnSpc>
                <a:spcPct val="100000"/>
              </a:lnSpc>
            </a:pPr>
            <a:endParaRPr lang="it-IT" sz="3200" spc="-1">
              <a:solidFill>
                <a:srgbClr val="000000"/>
              </a:solidFill>
              <a:uFill>
                <a:solidFill>
                  <a:srgbClr val="FFFFFF"/>
                </a:solidFill>
              </a:uFill>
              <a:latin typeface="Arial"/>
            </a:endParaRPr>
          </a:p>
        </p:txBody>
      </p:sp>
      <p:sp>
        <p:nvSpPr>
          <p:cNvPr id="413"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CustomShape 1"/>
          <p:cNvSpPr/>
          <p:nvPr/>
        </p:nvSpPr>
        <p:spPr>
          <a:xfrm>
            <a:off x="1991640" y="-244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b="1" spc="-1">
                <a:solidFill>
                  <a:srgbClr val="000000"/>
                </a:solidFill>
                <a:uFill>
                  <a:solidFill>
                    <a:srgbClr val="FFFFFF"/>
                  </a:solidFill>
                </a:uFill>
                <a:latin typeface="Calibri"/>
                <a:ea typeface="DejaVu Sans"/>
              </a:rPr>
              <a:t>Pubblicazione delle informazioni necessarie per l'effettuazione di pagamenti informatici Art. 36</a:t>
            </a:r>
            <a:endParaRPr lang="it-IT" sz="3200" spc="-1">
              <a:solidFill>
                <a:srgbClr val="000000"/>
              </a:solidFill>
              <a:uFill>
                <a:solidFill>
                  <a:srgbClr val="FFFFFF"/>
                </a:solidFill>
              </a:uFill>
              <a:latin typeface="Arial"/>
            </a:endParaRPr>
          </a:p>
        </p:txBody>
      </p:sp>
      <p:sp>
        <p:nvSpPr>
          <p:cNvPr id="617" name="CustomShape 2"/>
          <p:cNvSpPr/>
          <p:nvPr/>
        </p:nvSpPr>
        <p:spPr>
          <a:xfrm>
            <a:off x="1981200" y="1600200"/>
            <a:ext cx="8227800" cy="1899000"/>
          </a:xfrm>
          <a:prstGeom prst="rect">
            <a:avLst/>
          </a:prstGeom>
          <a:solidFill>
            <a:srgbClr val="FDEADA"/>
          </a:solid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Questo articolo integra le finalità di comunicazione e trasmissione delle informazioni digitali tra pubbliche amministrazioni e cittadini con quelle di trasparenza e pubblicità per i pagamenti informatici</a:t>
            </a:r>
            <a:endParaRPr lang="it-IT" sz="2400" spc="-1">
              <a:solidFill>
                <a:srgbClr val="000000"/>
              </a:solidFill>
              <a:uFill>
                <a:solidFill>
                  <a:srgbClr val="FFFFFF"/>
                </a:solidFill>
              </a:uFill>
              <a:latin typeface="Arial"/>
            </a:endParaRPr>
          </a:p>
        </p:txBody>
      </p:sp>
      <p:sp>
        <p:nvSpPr>
          <p:cNvPr id="618" name="CustomShape 3"/>
          <p:cNvSpPr/>
          <p:nvPr/>
        </p:nvSpPr>
        <p:spPr>
          <a:xfrm>
            <a:off x="1991640" y="3789000"/>
            <a:ext cx="8207280" cy="158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pc="-1">
                <a:solidFill>
                  <a:srgbClr val="000000"/>
                </a:solidFill>
                <a:uFill>
                  <a:solidFill>
                    <a:srgbClr val="FFFFFF"/>
                  </a:solidFill>
                </a:uFill>
                <a:latin typeface="Arial"/>
                <a:ea typeface="DejaVu Sans"/>
              </a:rPr>
              <a:t>Informazioni da pubblicare (ex art. 5 d.lgs. N. 82/2005)</a:t>
            </a:r>
            <a:endParaRPr lang="it-IT" spc="-1">
              <a:solidFill>
                <a:srgbClr val="000000"/>
              </a:solidFill>
              <a:uFill>
                <a:solidFill>
                  <a:srgbClr val="FFFFFF"/>
                </a:solidFill>
              </a:uFill>
              <a:latin typeface="Arial"/>
            </a:endParaRPr>
          </a:p>
          <a:p>
            <a:pPr marL="285840" indent="-284040">
              <a:buClr>
                <a:srgbClr val="000000"/>
              </a:buClr>
              <a:buFont typeface="Arial"/>
              <a:buChar char="•"/>
            </a:pPr>
            <a:r>
              <a:rPr lang="it-IT" sz="2000" spc="-1">
                <a:solidFill>
                  <a:srgbClr val="000000"/>
                </a:solidFill>
                <a:uFill>
                  <a:solidFill>
                    <a:srgbClr val="FFFFFF"/>
                  </a:solidFill>
                </a:uFill>
                <a:latin typeface="Arial"/>
                <a:ea typeface="DejaVu Sans"/>
              </a:rPr>
              <a:t>Codici IBAN identificativi del conto di pagamento;</a:t>
            </a:r>
            <a:endParaRPr lang="it-IT" sz="2000" spc="-1">
              <a:solidFill>
                <a:srgbClr val="000000"/>
              </a:solidFill>
              <a:uFill>
                <a:solidFill>
                  <a:srgbClr val="FFFFFF"/>
                </a:solidFill>
              </a:uFill>
              <a:latin typeface="Arial"/>
            </a:endParaRPr>
          </a:p>
          <a:p>
            <a:pPr marL="285840" indent="-284040">
              <a:buClr>
                <a:srgbClr val="000000"/>
              </a:buClr>
              <a:buFont typeface="Arial"/>
              <a:buChar char="•"/>
            </a:pPr>
            <a:r>
              <a:rPr lang="it-IT" sz="2000" spc="-1">
                <a:solidFill>
                  <a:srgbClr val="000000"/>
                </a:solidFill>
                <a:uFill>
                  <a:solidFill>
                    <a:srgbClr val="FFFFFF"/>
                  </a:solidFill>
                </a:uFill>
                <a:latin typeface="Arial"/>
                <a:ea typeface="DejaVu Sans"/>
              </a:rPr>
              <a:t>Codici identificativi  del pagamento da indicare obbligatoriamente per il versamento</a:t>
            </a:r>
            <a:endParaRPr lang="it-IT" sz="2000" spc="-1">
              <a:solidFill>
                <a:srgbClr val="000000"/>
              </a:solidFill>
              <a:uFill>
                <a:solidFill>
                  <a:srgbClr val="FFFFFF"/>
                </a:solidFill>
              </a:uFill>
              <a:latin typeface="Arial"/>
            </a:endParaRPr>
          </a:p>
          <a:p>
            <a:pPr>
              <a:lnSpc>
                <a:spcPct val="100000"/>
              </a:lnSpc>
            </a:pPr>
            <a:endParaRPr lang="it-IT" sz="2000" spc="-1">
              <a:solidFill>
                <a:srgbClr val="000000"/>
              </a:solidFill>
              <a:uFill>
                <a:solidFill>
                  <a:srgbClr val="FFFFFF"/>
                </a:solidFill>
              </a:uFill>
              <a:latin typeface="Arial"/>
            </a:endParaRPr>
          </a:p>
        </p:txBody>
      </p:sp>
      <p:sp>
        <p:nvSpPr>
          <p:cNvPr id="619" name="CustomShape 4"/>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621"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b="1" spc="-1">
                <a:solidFill>
                  <a:srgbClr val="000000"/>
                </a:solidFill>
                <a:uFill>
                  <a:solidFill>
                    <a:srgbClr val="FFFFFF"/>
                  </a:solidFill>
                </a:uFill>
                <a:latin typeface="Calibri"/>
                <a:ea typeface="DejaVu Sans"/>
              </a:rPr>
              <a:t>Capo V - Obblighi di pubblicazione in settori speciali </a:t>
            </a:r>
            <a:endParaRPr lang="it-IT" sz="3200" spc="-1">
              <a:solidFill>
                <a:srgbClr val="000000"/>
              </a:solidFill>
              <a:uFill>
                <a:solidFill>
                  <a:srgbClr val="FFFFFF"/>
                </a:solidFill>
              </a:uFill>
              <a:latin typeface="Arial"/>
            </a:endParaRPr>
          </a:p>
        </p:txBody>
      </p:sp>
      <p:sp>
        <p:nvSpPr>
          <p:cNvPr id="622"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624"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3200" spc="-1">
                <a:solidFill>
                  <a:srgbClr val="000000"/>
                </a:solidFill>
                <a:uFill>
                  <a:solidFill>
                    <a:srgbClr val="FFFFFF"/>
                  </a:solidFill>
                </a:uFill>
                <a:latin typeface="Calibri"/>
                <a:ea typeface="DejaVu Sans"/>
              </a:rPr>
              <a:t>È stato riformulato l’art. 37, lasciando inalterati gli obblighi di cui all’art. 1, comma 32 della l. 190/2012 e aggiungendo  la pubblicazione degli atti e delle informazioni oggetto di pubblicazione ai sensi dell’art. 29 del d.lgs. 50/2016</a:t>
            </a:r>
            <a:endParaRPr lang="it-IT" sz="3200" spc="-1">
              <a:solidFill>
                <a:srgbClr val="000000"/>
              </a:solidFill>
              <a:uFill>
                <a:solidFill>
                  <a:srgbClr val="FFFFFF"/>
                </a:solidFill>
              </a:uFill>
              <a:latin typeface="Arial"/>
            </a:endParaRPr>
          </a:p>
        </p:txBody>
      </p:sp>
      <p:sp>
        <p:nvSpPr>
          <p:cNvPr id="625"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CustomShape 1"/>
          <p:cNvSpPr/>
          <p:nvPr/>
        </p:nvSpPr>
        <p:spPr>
          <a:xfrm>
            <a:off x="1981200" y="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200" spc="-1">
                <a:solidFill>
                  <a:srgbClr val="000000"/>
                </a:solidFill>
                <a:uFill>
                  <a:solidFill>
                    <a:srgbClr val="FFFFFF"/>
                  </a:solidFill>
                </a:uFill>
                <a:latin typeface="Calibri"/>
                <a:ea typeface="DejaVu Sans"/>
              </a:rPr>
              <a:t>NUOVO TESTO DELL’ART. 37 DEL D.LGS 33/2013</a:t>
            </a:r>
            <a:endParaRPr lang="it-IT" sz="3200" spc="-1">
              <a:solidFill>
                <a:srgbClr val="000000"/>
              </a:solidFill>
              <a:uFill>
                <a:solidFill>
                  <a:srgbClr val="FFFFFF"/>
                </a:solidFill>
              </a:uFill>
              <a:latin typeface="Arial"/>
            </a:endParaRPr>
          </a:p>
        </p:txBody>
      </p:sp>
      <p:sp>
        <p:nvSpPr>
          <p:cNvPr id="627" name="CustomShape 2"/>
          <p:cNvSpPr/>
          <p:nvPr/>
        </p:nvSpPr>
        <p:spPr>
          <a:xfrm>
            <a:off x="1981200" y="83664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spc="-1">
                <a:solidFill>
                  <a:srgbClr val="000000"/>
                </a:solidFill>
                <a:uFill>
                  <a:solidFill>
                    <a:srgbClr val="FFFFFF"/>
                  </a:solidFill>
                </a:uFill>
                <a:latin typeface="Calibri"/>
                <a:ea typeface="DejaVu Sans"/>
              </a:rPr>
              <a:t>Fermo restando quanto previsto dall’art. 9 bis e fermi restando gli obblighi di pubblicità legale, le pubbliche amministrazioni e le stazioni appaltanti pubblicano:</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I dati relativi all’art. 1, comma 32 della legge 6 novembre 2012 n. 190;</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I provvedimenti di adozione delle varianti;</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Le informazioni relative alle procedure per l’affidamento e l’esecuzione di opere e lavori pubblici, servizi e forniture secondo quanto previsto dal decreto legislativo 12 aprile 2006 n. 163, e, in particolare dagli articoli 63, 65, 66, 122,206 e 223;</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I dati relativi alla formazione e composizione delle commissioni di aggiudicazione, con l’indicazione dell’oggetto, dell’importo e dell’ufficio presso il quale è possibile prendere visione degli atti;</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Le delibere a contrarre;</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L’elenco da aggiornare ogni anno delle transazioni e degli accordi bonari stipulati, con l’indicazione dell’oggetto, dell’importo e dell’ufficio presso il quale è possibile prendere visione degli atti;</a:t>
            </a:r>
            <a:endParaRPr lang="it-IT" sz="2000" spc="-1">
              <a:solidFill>
                <a:srgbClr val="000000"/>
              </a:solidFill>
              <a:uFill>
                <a:solidFill>
                  <a:srgbClr val="FFFFFF"/>
                </a:solidFill>
              </a:uFill>
              <a:latin typeface="Arial"/>
            </a:endParaRPr>
          </a:p>
          <a:p>
            <a:pPr marL="514440" indent="-512640">
              <a:buClr>
                <a:srgbClr val="000000"/>
              </a:buClr>
              <a:buFont typeface="Calibri"/>
              <a:buAutoNum type="alphaLcParenR"/>
            </a:pPr>
            <a:r>
              <a:rPr lang="it-IT" sz="2000" spc="-1">
                <a:solidFill>
                  <a:srgbClr val="000000"/>
                </a:solidFill>
                <a:uFill>
                  <a:solidFill>
                    <a:srgbClr val="FFFFFF"/>
                  </a:solidFill>
                </a:uFill>
                <a:latin typeface="Calibri"/>
                <a:ea typeface="DejaVu Sans"/>
              </a:rPr>
              <a:t>…………………..</a:t>
            </a:r>
            <a:endParaRPr lang="it-IT" sz="2000" spc="-1">
              <a:solidFill>
                <a:srgbClr val="000000"/>
              </a:solidFill>
              <a:uFill>
                <a:solidFill>
                  <a:srgbClr val="FFFFFF"/>
                </a:solidFill>
              </a:uFill>
              <a:latin typeface="Arial"/>
            </a:endParaRPr>
          </a:p>
          <a:p>
            <a:pPr>
              <a:lnSpc>
                <a:spcPct val="100000"/>
              </a:lnSpc>
            </a:pPr>
            <a:endParaRPr lang="it-IT" sz="2000" spc="-1">
              <a:solidFill>
                <a:srgbClr val="000000"/>
              </a:solidFill>
              <a:uFill>
                <a:solidFill>
                  <a:srgbClr val="FFFFFF"/>
                </a:solidFill>
              </a:uFill>
              <a:latin typeface="Arial"/>
            </a:endParaRPr>
          </a:p>
          <a:p>
            <a:pPr>
              <a:lnSpc>
                <a:spcPct val="100000"/>
              </a:lnSpc>
            </a:pPr>
            <a:endParaRPr lang="it-IT" sz="2000" spc="-1">
              <a:solidFill>
                <a:srgbClr val="000000"/>
              </a:solidFill>
              <a:uFill>
                <a:solidFill>
                  <a:srgbClr val="FFFFFF"/>
                </a:solidFill>
              </a:uFill>
              <a:latin typeface="Arial"/>
            </a:endParaRPr>
          </a:p>
          <a:p>
            <a:pPr>
              <a:lnSpc>
                <a:spcPct val="100000"/>
              </a:lnSpc>
            </a:pPr>
            <a:endParaRPr lang="it-IT" sz="2000" spc="-1">
              <a:solidFill>
                <a:srgbClr val="000000"/>
              </a:solidFill>
              <a:uFill>
                <a:solidFill>
                  <a:srgbClr val="FFFFFF"/>
                </a:solidFill>
              </a:uFill>
              <a:latin typeface="Arial"/>
            </a:endParaRPr>
          </a:p>
        </p:txBody>
      </p:sp>
      <p:sp>
        <p:nvSpPr>
          <p:cNvPr id="628"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L’art. 29 del d.lgs 50/2016</a:t>
            </a:r>
            <a:endParaRPr lang="it-IT" sz="4400" spc="-1">
              <a:solidFill>
                <a:srgbClr val="000000"/>
              </a:solidFill>
              <a:uFill>
                <a:solidFill>
                  <a:srgbClr val="FFFFFF"/>
                </a:solidFill>
              </a:uFill>
              <a:latin typeface="Arial"/>
            </a:endParaRPr>
          </a:p>
        </p:txBody>
      </p:sp>
      <p:sp>
        <p:nvSpPr>
          <p:cNvPr id="630"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spc="-1">
                <a:solidFill>
                  <a:srgbClr val="000000"/>
                </a:solidFill>
                <a:uFill>
                  <a:solidFill>
                    <a:srgbClr val="FFFFFF"/>
                  </a:solidFill>
                </a:uFill>
                <a:latin typeface="Calibri"/>
                <a:ea typeface="DejaVu Sans"/>
              </a:rPr>
              <a:t>Tutti gli atti delle amministrazioni aggiudicatrici e degli enti aggiudicatori relativi alla programmazione di lavori, opere, servizi e forniture, nonché alle procedure per l’affidamento di appalti pubblici di servizi, forniture, lavori e opere, di concorsi pubblici di progettazione, di concorsi di idee e di concessioni, compresi quelli tra gli enti nell’ambito del settore pubblico di cui all’articolo 5, ove non considerati riservati ai sensi dell’art. 112 ovvero secretati ai sensi dell’art. 162, devono essere pubblicati e aggiornati sul profilo del committente, nella sezione «Amministrazione trasparente» con l’applicazione delle disposizioni di cui al decreto legislativo 14 marzo 2013, n. 33…</a:t>
            </a:r>
            <a:endParaRPr lang="it-IT" sz="2000" spc="-1">
              <a:solidFill>
                <a:srgbClr val="000000"/>
              </a:solidFill>
              <a:uFill>
                <a:solidFill>
                  <a:srgbClr val="FFFFFF"/>
                </a:solidFill>
              </a:uFill>
              <a:latin typeface="Arial"/>
            </a:endParaRPr>
          </a:p>
        </p:txBody>
      </p:sp>
      <p:sp>
        <p:nvSpPr>
          <p:cNvPr id="631"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Nuovi obblighi ex art. 37</a:t>
            </a:r>
            <a:endParaRPr lang="it-IT" sz="4400" spc="-1">
              <a:solidFill>
                <a:srgbClr val="000000"/>
              </a:solidFill>
              <a:uFill>
                <a:solidFill>
                  <a:srgbClr val="FFFFFF"/>
                </a:solidFill>
              </a:uFill>
              <a:latin typeface="Arial"/>
            </a:endParaRPr>
          </a:p>
        </p:txBody>
      </p:sp>
      <p:sp>
        <p:nvSpPr>
          <p:cNvPr id="633"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spc="-1">
                <a:solidFill>
                  <a:srgbClr val="000000"/>
                </a:solidFill>
                <a:uFill>
                  <a:solidFill>
                    <a:srgbClr val="FFFFFF"/>
                  </a:solidFill>
                </a:uFill>
                <a:latin typeface="Calibri"/>
                <a:ea typeface="DejaVu Sans"/>
              </a:rPr>
              <a:t>Per ciascuna procedura, relativamente </a:t>
            </a:r>
            <a:r>
              <a:rPr lang="it-IT" sz="2400" b="1" u="sng" spc="-1">
                <a:solidFill>
                  <a:srgbClr val="000000"/>
                </a:solidFill>
                <a:uFill>
                  <a:solidFill>
                    <a:srgbClr val="FFFFFF"/>
                  </a:solidFill>
                </a:uFill>
                <a:latin typeface="Calibri"/>
                <a:ea typeface="DejaVu Sans"/>
              </a:rPr>
              <a:t>ad Atti relativi alle procedure per l’affidamento di appalti pubblici di servizi, forniture, lavori e opere, di concorsi pubblici di progettazione, di concorsi di idee e di </a:t>
            </a:r>
            <a:r>
              <a:rPr lang="it-IT" sz="2400" b="1" spc="-1">
                <a:solidFill>
                  <a:srgbClr val="000000"/>
                </a:solidFill>
                <a:uFill>
                  <a:solidFill>
                    <a:srgbClr val="FFFFFF"/>
                  </a:solidFill>
                </a:uFill>
                <a:latin typeface="Calibri"/>
                <a:ea typeface="DejaVu Sans"/>
              </a:rPr>
              <a:t>Avvisi di preinformazione</a:t>
            </a:r>
            <a:r>
              <a:rPr lang="it-IT" sz="2400" spc="-1">
                <a:solidFill>
                  <a:srgbClr val="000000"/>
                </a:solidFill>
                <a:uFill>
                  <a:solidFill>
                    <a:srgbClr val="FFFFFF"/>
                  </a:solidFill>
                </a:uFill>
                <a:latin typeface="Calibri"/>
                <a:ea typeface="DejaVu Sans"/>
              </a:rPr>
              <a:t> - Avvisi di preinformazione (art. 70, c. 1, 2 e 3, dlgs n. 50/2016); Bandi ed avvisi di preinformazioni (art. 141, dlgs n. 50/2016)</a:t>
            </a:r>
            <a:endParaRPr lang="it-IT" sz="2400" spc="-1">
              <a:solidFill>
                <a:srgbClr val="000000"/>
              </a:solidFill>
              <a:uFill>
                <a:solidFill>
                  <a:srgbClr val="FFFFFF"/>
                </a:solidFill>
              </a:uFill>
              <a:latin typeface="Arial"/>
            </a:endParaRPr>
          </a:p>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Delibera a contrarre o atto equivalente (per tutte le procedure)</a:t>
            </a:r>
            <a:endParaRPr lang="it-IT" sz="2400" spc="-1">
              <a:solidFill>
                <a:srgbClr val="000000"/>
              </a:solidFill>
              <a:uFill>
                <a:solidFill>
                  <a:srgbClr val="FFFFFF"/>
                </a:solidFill>
              </a:uFill>
              <a:latin typeface="Arial"/>
            </a:endParaRPr>
          </a:p>
          <a:p>
            <a:pPr marL="343080" indent="-341280">
              <a:buClr>
                <a:srgbClr val="000000"/>
              </a:buClr>
              <a:buFont typeface="Arial"/>
              <a:buChar char="•"/>
            </a:pPr>
            <a:r>
              <a:rPr lang="it-IT" sz="2400" b="1" u="sng" spc="-1">
                <a:solidFill>
                  <a:srgbClr val="000000"/>
                </a:solidFill>
                <a:uFill>
                  <a:solidFill>
                    <a:srgbClr val="FFFFFF"/>
                  </a:solidFill>
                </a:uFill>
                <a:latin typeface="Calibri"/>
                <a:ea typeface="DejaVu Sans"/>
              </a:rPr>
              <a:t>concessioni:</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634"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 name="CustomShape 1"/>
          <p:cNvSpPr/>
          <p:nvPr/>
        </p:nvSpPr>
        <p:spPr>
          <a:xfrm>
            <a:off x="1981200" y="-720"/>
            <a:ext cx="8227800" cy="560160"/>
          </a:xfrm>
          <a:prstGeom prst="rect">
            <a:avLst/>
          </a:prstGeom>
          <a:noFill/>
          <a:ln>
            <a:noFill/>
          </a:ln>
        </p:spPr>
        <p:style>
          <a:lnRef idx="0">
            <a:scrgbClr r="0" g="0" b="0"/>
          </a:lnRef>
          <a:fillRef idx="0">
            <a:scrgbClr r="0" g="0" b="0"/>
          </a:fillRef>
          <a:effectRef idx="0">
            <a:scrgbClr r="0" g="0" b="0"/>
          </a:effectRef>
          <a:fontRef idx="minor"/>
        </p:style>
      </p:sp>
      <p:sp>
        <p:nvSpPr>
          <p:cNvPr id="636" name="CustomShape 2"/>
          <p:cNvSpPr/>
          <p:nvPr/>
        </p:nvSpPr>
        <p:spPr>
          <a:xfrm>
            <a:off x="1631640" y="555120"/>
            <a:ext cx="903456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b="1" spc="-1">
                <a:solidFill>
                  <a:srgbClr val="000000"/>
                </a:solidFill>
                <a:uFill>
                  <a:solidFill>
                    <a:srgbClr val="FFFFFF"/>
                  </a:solidFill>
                </a:uFill>
                <a:latin typeface="Calibri"/>
                <a:ea typeface="DejaVu Sans"/>
              </a:rPr>
              <a:t>Avvisi e bandi</a:t>
            </a:r>
            <a:r>
              <a:rPr lang="it-IT" spc="-1">
                <a:solidFill>
                  <a:srgbClr val="000000"/>
                </a:solidFill>
                <a:uFill>
                  <a:solidFill>
                    <a:srgbClr val="FFFFFF"/>
                  </a:solidFill>
                </a:uFill>
                <a:latin typeface="Calibri"/>
                <a:ea typeface="DejaVu Sans"/>
              </a:rPr>
              <a:t> -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(art. 19, c. 1,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di indagini di mercato (art. 36, c. 7,  dlgs n. 50/2016 e Linee guida ANAC);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di formazione elenco operatori economici e pubblicazione elenco (art. 36, c. 7, dlgs n. 50/2016 e Linee guida ANAC);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Bandi ed avvisi (art. 36, c. 9,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Bandi ed avvisi  (art. 73, c. 1, e 4,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Bandi ed avvisi (art. 127, c. 1, dlgs n. 50/2016); Avviso periodico indicativo (art. 127, c. 2,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relativo all’esito della procedura;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Pubblicazione a livello nazionale di bandi e avvisi;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Bando di concorso (art. 153, c. 1,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di aggiudicazione (art. 153, c. 2,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Bando di concessione, invito a presentare offerta, documenti di gara (art. 171, c. 1 e 5,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in merito alla modifica dell’ordine di importanza dei criteri, Bando di concessione  (art. 173, c. 3, dlgs n. 50/2016);</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Bando di gara (art. 183, c. 2,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Avviso costituzione del privilegio (art. 186, c. 3, dlgs n. 50/2016); </a:t>
            </a:r>
            <a:endParaRPr lang="it-IT" spc="-1">
              <a:solidFill>
                <a:srgbClr val="000000"/>
              </a:solidFill>
              <a:uFill>
                <a:solidFill>
                  <a:srgbClr val="FFFFFF"/>
                </a:solidFill>
              </a:uFill>
              <a:latin typeface="Arial"/>
            </a:endParaRPr>
          </a:p>
          <a:p>
            <a:pPr marL="343080" indent="-341280">
              <a:buClr>
                <a:srgbClr val="000000"/>
              </a:buClr>
              <a:buFont typeface="Arial"/>
              <a:buChar char="•"/>
            </a:pPr>
            <a:r>
              <a:rPr lang="it-IT" spc="-1">
                <a:solidFill>
                  <a:srgbClr val="000000"/>
                </a:solidFill>
                <a:uFill>
                  <a:solidFill>
                    <a:srgbClr val="FFFFFF"/>
                  </a:solidFill>
                </a:uFill>
                <a:latin typeface="Calibri"/>
                <a:ea typeface="DejaVu Sans"/>
              </a:rPr>
              <a:t>Bando di gara (art. 188, c. 3, dlgs n. 50/2016)"</a:t>
            </a:r>
            <a:endParaRPr lang="it-IT" spc="-1">
              <a:solidFill>
                <a:srgbClr val="000000"/>
              </a:solidFill>
              <a:uFill>
                <a:solidFill>
                  <a:srgbClr val="FFFFFF"/>
                </a:solidFill>
              </a:uFill>
              <a:latin typeface="Arial"/>
            </a:endParaRPr>
          </a:p>
        </p:txBody>
      </p:sp>
      <p:sp>
        <p:nvSpPr>
          <p:cNvPr id="637"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639"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b="1" spc="-1">
                <a:solidFill>
                  <a:srgbClr val="000000"/>
                </a:solidFill>
                <a:uFill>
                  <a:solidFill>
                    <a:srgbClr val="FFFFFF"/>
                  </a:solidFill>
                </a:uFill>
                <a:latin typeface="Calibri"/>
                <a:ea typeface="DejaVu Sans"/>
              </a:rPr>
              <a:t>Avviso sui risultati della procedura di affidamento</a:t>
            </a:r>
            <a:r>
              <a:rPr lang="it-IT" sz="2400" spc="-1">
                <a:solidFill>
                  <a:srgbClr val="000000"/>
                </a:solidFill>
                <a:uFill>
                  <a:solidFill>
                    <a:srgbClr val="FFFFFF"/>
                  </a:solidFill>
                </a:uFill>
                <a:latin typeface="Calibri"/>
                <a:ea typeface="DejaVu Sans"/>
              </a:rPr>
              <a:t> - Avviso sui risultati della procedura di affidamento con indicazione dei soggetti invitati (art. 36, c. 2, dlgs n. 50/2016); Bando di concorso e avviso sui risultati del concorso (art. 141, dlgs n. 50/2016); Avvisi relativi l’esito della procedura, possono essere raggruppati su base trimestrale (art. 142, c. 3, dlgs n. 50/2016); Elenchi dei verbali delle commissioni di gara </a:t>
            </a:r>
            <a:endParaRPr lang="it-IT" sz="2400" spc="-1">
              <a:solidFill>
                <a:srgbClr val="000000"/>
              </a:solidFill>
              <a:uFill>
                <a:solidFill>
                  <a:srgbClr val="FFFFFF"/>
                </a:solidFill>
              </a:uFill>
              <a:latin typeface="Arial"/>
            </a:endParaRPr>
          </a:p>
          <a:p>
            <a:pPr marL="343080" indent="-341280">
              <a:buClr>
                <a:srgbClr val="000000"/>
              </a:buClr>
              <a:buFont typeface="Arial"/>
              <a:buChar char="•"/>
            </a:pPr>
            <a:r>
              <a:rPr lang="it-IT" sz="2400" b="1" spc="-1">
                <a:solidFill>
                  <a:srgbClr val="000000"/>
                </a:solidFill>
                <a:uFill>
                  <a:solidFill>
                    <a:srgbClr val="FFFFFF"/>
                  </a:solidFill>
                </a:uFill>
                <a:latin typeface="Calibri"/>
                <a:ea typeface="DejaVu Sans"/>
              </a:rPr>
              <a:t>Avvisi sistema di qualificazione</a:t>
            </a:r>
            <a:r>
              <a:rPr lang="it-IT" sz="2400" spc="-1">
                <a:solidFill>
                  <a:srgbClr val="000000"/>
                </a:solidFill>
                <a:uFill>
                  <a:solidFill>
                    <a:srgbClr val="FFFFFF"/>
                  </a:solidFill>
                </a:uFill>
                <a:latin typeface="Calibri"/>
                <a:ea typeface="DejaVu Sans"/>
              </a:rPr>
              <a:t> - Avviso sull’esistenza di un sistema di qualificazione, di cui all’Allegato XIV, parte II, lettera H; Bandi, avviso periodico indicativo; avviso sull’esistenza di un sistema di qualificazione; Avviso di aggiudicazione (art. 140, c. 1, 3 e 4, dlgs n. 50/2016</a:t>
            </a:r>
            <a:endParaRPr lang="it-IT" sz="2400" spc="-1">
              <a:solidFill>
                <a:srgbClr val="000000"/>
              </a:solidFill>
              <a:uFill>
                <a:solidFill>
                  <a:srgbClr val="FFFFFF"/>
                </a:solidFill>
              </a:uFill>
              <a:latin typeface="Arial"/>
            </a:endParaRPr>
          </a:p>
        </p:txBody>
      </p:sp>
      <p:sp>
        <p:nvSpPr>
          <p:cNvPr id="640"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sp>
      <p:sp>
        <p:nvSpPr>
          <p:cNvPr id="642"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1" spc="-1" dirty="0">
                <a:solidFill>
                  <a:srgbClr val="000000"/>
                </a:solidFill>
                <a:uFill>
                  <a:solidFill>
                    <a:srgbClr val="FFFFFF"/>
                  </a:solidFill>
                </a:uFill>
                <a:latin typeface="Calibri"/>
                <a:ea typeface="DejaVu Sans"/>
              </a:rPr>
              <a:t>Affidamenti </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Gli atti relativi agli affidamenti diretti di lavori, servizi e forniture di somma urgenza e di protezione civile, con specifica dell'affidatario, delle modalità della scelta e delle motivazioni che non hanno consentito il ricorso alle procedure ordinarie (art. 163, c. 10, </a:t>
            </a:r>
            <a:r>
              <a:rPr lang="it-IT" sz="2000" spc="-1" dirty="0" err="1">
                <a:solidFill>
                  <a:srgbClr val="000000"/>
                </a:solidFill>
                <a:uFill>
                  <a:solidFill>
                    <a:srgbClr val="FFFFFF"/>
                  </a:solidFill>
                </a:uFill>
                <a:latin typeface="Calibri"/>
                <a:ea typeface="DejaVu Sans"/>
              </a:rPr>
              <a:t>dlgs</a:t>
            </a:r>
            <a:r>
              <a:rPr lang="it-IT" sz="2000" spc="-1" dirty="0">
                <a:solidFill>
                  <a:srgbClr val="000000"/>
                </a:solidFill>
                <a:uFill>
                  <a:solidFill>
                    <a:srgbClr val="FFFFFF"/>
                  </a:solidFill>
                </a:uFill>
                <a:latin typeface="Calibri"/>
                <a:ea typeface="DejaVu Sans"/>
              </a:rPr>
              <a:t> n. 50/2016); </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tutti gli atti connessi agli affidamenti in house in formato open data di appalti pubblici e contratti di concessione tra enti  (art. 192 c. 3, </a:t>
            </a:r>
            <a:r>
              <a:rPr lang="it-IT" sz="2000" spc="-1" dirty="0" err="1">
                <a:solidFill>
                  <a:srgbClr val="000000"/>
                </a:solidFill>
                <a:uFill>
                  <a:solidFill>
                    <a:srgbClr val="FFFFFF"/>
                  </a:solidFill>
                </a:uFill>
                <a:latin typeface="Calibri"/>
                <a:ea typeface="DejaVu Sans"/>
              </a:rPr>
              <a:t>dlgs</a:t>
            </a:r>
            <a:r>
              <a:rPr lang="it-IT" sz="2000" spc="-1" dirty="0">
                <a:solidFill>
                  <a:srgbClr val="000000"/>
                </a:solidFill>
                <a:uFill>
                  <a:solidFill>
                    <a:srgbClr val="FFFFFF"/>
                  </a:solidFill>
                </a:uFill>
                <a:latin typeface="Calibri"/>
                <a:ea typeface="DejaVu Sans"/>
              </a:rPr>
              <a:t> n. 50/2016)</a:t>
            </a:r>
            <a:endParaRPr lang="it-IT" sz="2000" spc="-1" dirty="0">
              <a:solidFill>
                <a:srgbClr val="000000"/>
              </a:solidFill>
              <a:uFill>
                <a:solidFill>
                  <a:srgbClr val="FFFFFF"/>
                </a:solidFill>
              </a:uFill>
              <a:latin typeface="Arial"/>
            </a:endParaRPr>
          </a:p>
          <a:p>
            <a:pPr>
              <a:lnSpc>
                <a:spcPct val="100000"/>
              </a:lnSpc>
            </a:pPr>
            <a:r>
              <a:rPr lang="it-IT" sz="2000" spc="-1" dirty="0">
                <a:solidFill>
                  <a:srgbClr val="000000"/>
                </a:solidFill>
                <a:uFill>
                  <a:solidFill>
                    <a:srgbClr val="FFFFFF"/>
                  </a:solidFill>
                </a:uFill>
                <a:latin typeface="Calibri"/>
                <a:ea typeface="DejaVu Sans"/>
              </a:rPr>
              <a:t> </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b="1" spc="-1" dirty="0">
                <a:solidFill>
                  <a:srgbClr val="000000"/>
                </a:solidFill>
                <a:uFill>
                  <a:solidFill>
                    <a:srgbClr val="FFFFFF"/>
                  </a:solidFill>
                </a:uFill>
                <a:latin typeface="Calibri"/>
                <a:ea typeface="DejaVu Sans"/>
              </a:rPr>
              <a:t>Informazioni ulteriori</a:t>
            </a:r>
            <a:r>
              <a:rPr lang="it-IT" sz="2000" spc="-1" dirty="0">
                <a:solidFill>
                  <a:srgbClr val="000000"/>
                </a:solidFill>
                <a:uFill>
                  <a:solidFill>
                    <a:srgbClr val="FFFFFF"/>
                  </a:solidFill>
                </a:uFill>
                <a:latin typeface="Calibri"/>
                <a:ea typeface="DejaVu Sans"/>
              </a:rPr>
              <a:t> - Contributi e resoconti degli incontri con portatori di interessi unitamente ai progetti di fattibilità di grandi opere e ai documenti predisposti dalla stazione appaltante (art. 22, c. 1, </a:t>
            </a:r>
            <a:r>
              <a:rPr lang="it-IT" sz="2000" spc="-1" dirty="0" err="1">
                <a:solidFill>
                  <a:srgbClr val="000000"/>
                </a:solidFill>
                <a:uFill>
                  <a:solidFill>
                    <a:srgbClr val="FFFFFF"/>
                  </a:solidFill>
                </a:uFill>
                <a:latin typeface="Calibri"/>
                <a:ea typeface="DejaVu Sans"/>
              </a:rPr>
              <a:t>dlgs</a:t>
            </a:r>
            <a:r>
              <a:rPr lang="it-IT" sz="2000" spc="-1" dirty="0">
                <a:solidFill>
                  <a:srgbClr val="000000"/>
                </a:solidFill>
                <a:uFill>
                  <a:solidFill>
                    <a:srgbClr val="FFFFFF"/>
                  </a:solidFill>
                </a:uFill>
                <a:latin typeface="Calibri"/>
                <a:ea typeface="DejaVu Sans"/>
              </a:rPr>
              <a:t> n. 50/2016); Informazioni ulteriori, complementari o aggiuntive rispetto a quelle previste dal Codice; Elenco ufficiali operatori economici (art. 90, c. 10, </a:t>
            </a:r>
            <a:r>
              <a:rPr lang="it-IT" sz="2000" spc="-1" dirty="0" err="1">
                <a:solidFill>
                  <a:srgbClr val="000000"/>
                </a:solidFill>
                <a:uFill>
                  <a:solidFill>
                    <a:srgbClr val="FFFFFF"/>
                  </a:solidFill>
                </a:uFill>
                <a:latin typeface="Calibri"/>
                <a:ea typeface="DejaVu Sans"/>
              </a:rPr>
              <a:t>dlgs</a:t>
            </a:r>
            <a:r>
              <a:rPr lang="it-IT" sz="2000" spc="-1" dirty="0">
                <a:solidFill>
                  <a:srgbClr val="000000"/>
                </a:solidFill>
                <a:uFill>
                  <a:solidFill>
                    <a:srgbClr val="FFFFFF"/>
                  </a:solidFill>
                </a:uFill>
                <a:latin typeface="Calibri"/>
                <a:ea typeface="DejaVu Sans"/>
              </a:rPr>
              <a:t> n. 50/2016)</a:t>
            </a:r>
            <a:endParaRPr lang="it-IT" sz="2000" spc="-1" dirty="0">
              <a:solidFill>
                <a:srgbClr val="000000"/>
              </a:solidFill>
              <a:uFill>
                <a:solidFill>
                  <a:srgbClr val="FFFFFF"/>
                </a:solidFill>
              </a:uFill>
              <a:latin typeface="Arial"/>
            </a:endParaRPr>
          </a:p>
          <a:p>
            <a:pPr>
              <a:lnSpc>
                <a:spcPct val="100000"/>
              </a:lnSpc>
            </a:pPr>
            <a:endParaRPr lang="it-IT" sz="2000" spc="-1" dirty="0">
              <a:solidFill>
                <a:srgbClr val="000000"/>
              </a:solidFill>
              <a:uFill>
                <a:solidFill>
                  <a:srgbClr val="FFFFFF"/>
                </a:solidFill>
              </a:uFill>
              <a:latin typeface="Arial"/>
            </a:endParaRPr>
          </a:p>
        </p:txBody>
      </p:sp>
      <p:sp>
        <p:nvSpPr>
          <p:cNvPr id="643"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dirty="0">
                <a:solidFill>
                  <a:srgbClr val="000000"/>
                </a:solidFill>
                <a:uFill>
                  <a:solidFill>
                    <a:srgbClr val="FFFFFF"/>
                  </a:solidFill>
                </a:uFill>
                <a:latin typeface="Calibri"/>
                <a:ea typeface="DejaVu Sans"/>
              </a:rPr>
              <a:t>Inoltre vanno pubblicati</a:t>
            </a:r>
            <a:endParaRPr lang="it-IT" sz="4400" spc="-1" dirty="0">
              <a:solidFill>
                <a:srgbClr val="000000"/>
              </a:solidFill>
              <a:uFill>
                <a:solidFill>
                  <a:srgbClr val="FFFFFF"/>
                </a:solidFill>
              </a:uFill>
              <a:latin typeface="Arial"/>
            </a:endParaRPr>
          </a:p>
          <a:p>
            <a:pPr algn="ctr">
              <a:lnSpc>
                <a:spcPct val="100000"/>
              </a:lnSpc>
            </a:pPr>
            <a:endParaRPr lang="it-IT" sz="4400" spc="-1" dirty="0">
              <a:solidFill>
                <a:srgbClr val="000000"/>
              </a:solidFill>
              <a:uFill>
                <a:solidFill>
                  <a:srgbClr val="FFFFFF"/>
                </a:solidFill>
              </a:uFill>
              <a:latin typeface="Arial"/>
            </a:endParaRPr>
          </a:p>
        </p:txBody>
      </p:sp>
      <p:sp>
        <p:nvSpPr>
          <p:cNvPr id="645"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Provvedimento che determina le esclusioni dalla procedura di affidamento e le ammissioni all'esito delle valutazioni dei requisiti soggettivi, economico-finanziari e tecnico-professionali</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Composizione della commissione giudicatrice e i curricula dei suoi componenti</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Testo integrale di  tutti i contratti di acquisto di beni e di servizi di importo unitario stimato superiore a  1  milione di euro in esecuzione del programma biennale e suoi aggiornamenti</a:t>
            </a:r>
            <a:endParaRPr lang="it-IT" sz="2000" spc="-1" dirty="0">
              <a:solidFill>
                <a:srgbClr val="000000"/>
              </a:solidFill>
              <a:uFill>
                <a:solidFill>
                  <a:srgbClr val="FFFFFF"/>
                </a:solidFill>
              </a:uFill>
              <a:latin typeface="Arial"/>
            </a:endParaRPr>
          </a:p>
          <a:p>
            <a:pPr marL="343080" indent="-341280">
              <a:buClr>
                <a:srgbClr val="000000"/>
              </a:buClr>
              <a:buFont typeface="Arial"/>
              <a:buChar char="•"/>
            </a:pPr>
            <a:r>
              <a:rPr lang="it-IT" sz="2000" spc="-1" dirty="0">
                <a:solidFill>
                  <a:srgbClr val="000000"/>
                </a:solidFill>
                <a:uFill>
                  <a:solidFill>
                    <a:srgbClr val="FFFFFF"/>
                  </a:solidFill>
                </a:uFill>
                <a:latin typeface="Calibri"/>
                <a:ea typeface="DejaVu Sans"/>
              </a:rPr>
              <a:t>Resoconti della gestione finanziaria dei contratti al termine della loro esecuzione. Vanno altresì pubblicati gli elenchi dei verbali delle commissioni di gara, fatto salvo l’esercizio del diritto di accesso civico generalizzato ai predetti verbali.</a:t>
            </a:r>
            <a:endParaRPr lang="it-IT" sz="2000" spc="-1" dirty="0">
              <a:solidFill>
                <a:srgbClr val="000000"/>
              </a:solidFill>
              <a:uFill>
                <a:solidFill>
                  <a:srgbClr val="FFFFFF"/>
                </a:solidFill>
              </a:uFill>
              <a:latin typeface="Arial"/>
            </a:endParaRPr>
          </a:p>
          <a:p>
            <a:pPr>
              <a:lnSpc>
                <a:spcPct val="100000"/>
              </a:lnSpc>
            </a:pPr>
            <a:endParaRPr lang="it-IT" sz="2000" spc="-1" dirty="0">
              <a:solidFill>
                <a:srgbClr val="000000"/>
              </a:solidFill>
              <a:uFill>
                <a:solidFill>
                  <a:srgbClr val="FFFFFF"/>
                </a:solidFill>
              </a:uFill>
              <a:latin typeface="Arial"/>
            </a:endParaRPr>
          </a:p>
        </p:txBody>
      </p:sp>
      <p:sp>
        <p:nvSpPr>
          <p:cNvPr id="646"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3600" spc="-1">
                <a:solidFill>
                  <a:srgbClr val="000000"/>
                </a:solidFill>
                <a:uFill>
                  <a:solidFill>
                    <a:srgbClr val="FFFFFF"/>
                  </a:solidFill>
                </a:uFill>
                <a:latin typeface="Calibri"/>
                <a:ea typeface="DejaVu Sans"/>
              </a:rPr>
              <a:t>Art. 2 d.lgs 33 2013</a:t>
            </a:r>
            <a:endParaRPr lang="it-IT" sz="3600" spc="-1">
              <a:solidFill>
                <a:srgbClr val="000000"/>
              </a:solidFill>
              <a:uFill>
                <a:solidFill>
                  <a:srgbClr val="FFFFFF"/>
                </a:solidFill>
              </a:uFill>
              <a:latin typeface="Arial"/>
            </a:endParaRPr>
          </a:p>
        </p:txBody>
      </p:sp>
      <p:sp>
        <p:nvSpPr>
          <p:cNvPr id="415"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800" spc="-1">
                <a:solidFill>
                  <a:srgbClr val="000000"/>
                </a:solidFill>
                <a:uFill>
                  <a:solidFill>
                    <a:srgbClr val="FFFFFF"/>
                  </a:solidFill>
                </a:uFill>
                <a:latin typeface="Calibri"/>
                <a:ea typeface="DejaVu Sans"/>
              </a:rPr>
              <a:t>1. Le disposizioni del presente decreto disciplinano la libertà di accesso di chiunque ai dati e ai documenti detenuti dalle pubbliche amministrazioni e dagli altri soggetti di cui all'articolo 2-bis, garantita, nel rispetto dei limiti relativi alla tutela di interessi pubblici e privati giuridicamente rilevanti, tramite l'accesso civico e tramite la pubblicazione di documenti, informazioni e dati concernenti l'organizzazione e l'attività delle pubbliche amministrazioni e le modalità per la loro realizzazione</a:t>
            </a:r>
            <a:endParaRPr lang="it-IT" sz="2800" spc="-1">
              <a:solidFill>
                <a:srgbClr val="000000"/>
              </a:solidFill>
              <a:uFill>
                <a:solidFill>
                  <a:srgbClr val="FFFFFF"/>
                </a:solidFill>
              </a:uFill>
              <a:latin typeface="Arial"/>
            </a:endParaRPr>
          </a:p>
          <a:p>
            <a:pPr>
              <a:lnSpc>
                <a:spcPct val="100000"/>
              </a:lnSpc>
            </a:pPr>
            <a:endParaRPr lang="it-IT" sz="2800" spc="-1">
              <a:solidFill>
                <a:srgbClr val="000000"/>
              </a:solidFill>
              <a:uFill>
                <a:solidFill>
                  <a:srgbClr val="FFFFFF"/>
                </a:solidFill>
              </a:uFill>
              <a:latin typeface="Arial"/>
            </a:endParaRPr>
          </a:p>
        </p:txBody>
      </p:sp>
      <p:sp>
        <p:nvSpPr>
          <p:cNvPr id="416"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 name="CustomShape 1"/>
          <p:cNvSpPr/>
          <p:nvPr/>
        </p:nvSpPr>
        <p:spPr>
          <a:xfrm>
            <a:off x="2207640" y="260640"/>
            <a:ext cx="7770600" cy="1468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it-IT" sz="3200" spc="-1">
                <a:solidFill>
                  <a:srgbClr val="000000"/>
                </a:solidFill>
                <a:uFill>
                  <a:solidFill>
                    <a:srgbClr val="FFFFFF"/>
                  </a:solidFill>
                </a:uFill>
                <a:latin typeface="Arial"/>
                <a:ea typeface="DejaVu Sans"/>
              </a:rPr>
              <a:t>Il supporto dell’ANAC all’attività contrattuale</a:t>
            </a:r>
            <a:endParaRPr lang="it-IT" sz="3200" spc="-1">
              <a:solidFill>
                <a:srgbClr val="000000"/>
              </a:solidFill>
              <a:uFill>
                <a:solidFill>
                  <a:srgbClr val="FFFFFF"/>
                </a:solidFill>
              </a:uFill>
              <a:latin typeface="Arial"/>
            </a:endParaRPr>
          </a:p>
        </p:txBody>
      </p:sp>
      <p:sp>
        <p:nvSpPr>
          <p:cNvPr id="653" name="CustomShape 2"/>
          <p:cNvSpPr/>
          <p:nvPr/>
        </p:nvSpPr>
        <p:spPr>
          <a:xfrm>
            <a:off x="1847640" y="2133000"/>
            <a:ext cx="8227800" cy="39758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it-IT" sz="2000" b="1" spc="-1" dirty="0">
                <a:solidFill>
                  <a:srgbClr val="000000"/>
                </a:solidFill>
                <a:uFill>
                  <a:solidFill>
                    <a:srgbClr val="FFFFFF"/>
                  </a:solidFill>
                </a:uFill>
                <a:latin typeface="Arial"/>
                <a:ea typeface="DejaVu Sans"/>
              </a:rPr>
              <a:t>Regolamento del 05 ottobre 2016</a:t>
            </a:r>
            <a:endParaRPr lang="it-IT" sz="2000" spc="-1" dirty="0">
              <a:solidFill>
                <a:srgbClr val="000000"/>
              </a:solidFill>
              <a:uFill>
                <a:solidFill>
                  <a:srgbClr val="FFFFFF"/>
                </a:solidFill>
              </a:uFill>
              <a:latin typeface="Arial"/>
            </a:endParaRPr>
          </a:p>
          <a:p>
            <a:pPr>
              <a:lnSpc>
                <a:spcPct val="100000"/>
              </a:lnSpc>
            </a:pPr>
            <a:r>
              <a:rPr lang="it-IT" sz="2000" b="1" spc="-1" dirty="0">
                <a:solidFill>
                  <a:srgbClr val="000000"/>
                </a:solidFill>
                <a:uFill>
                  <a:solidFill>
                    <a:srgbClr val="FFFFFF"/>
                  </a:solidFill>
                </a:uFill>
                <a:latin typeface="Arial"/>
                <a:ea typeface="DejaVu Sans"/>
              </a:rPr>
              <a:t>Regolamento per il rilascio dei pareri di precontenzioso di cui all’art. 211 del decreto legislativo 18 aprile 2016, n. 50</a:t>
            </a:r>
            <a:endParaRPr lang="it-IT" sz="2000" spc="-1" dirty="0">
              <a:solidFill>
                <a:srgbClr val="000000"/>
              </a:solidFill>
              <a:uFill>
                <a:solidFill>
                  <a:srgbClr val="FFFFFF"/>
                </a:solidFill>
              </a:uFill>
              <a:latin typeface="Arial"/>
            </a:endParaRPr>
          </a:p>
          <a:p>
            <a:pPr>
              <a:lnSpc>
                <a:spcPct val="100000"/>
              </a:lnSpc>
            </a:pPr>
            <a:r>
              <a:rPr lang="it-IT" sz="2000" b="1" spc="-1" dirty="0">
                <a:solidFill>
                  <a:srgbClr val="000000"/>
                </a:solidFill>
                <a:uFill>
                  <a:solidFill>
                    <a:srgbClr val="FFFFFF"/>
                  </a:solidFill>
                </a:uFill>
                <a:latin typeface="Arial"/>
                <a:ea typeface="DejaVu Sans"/>
              </a:rPr>
              <a:t>Art. 2 Soggetti richiedenti</a:t>
            </a:r>
            <a:endParaRPr lang="it-IT" sz="2000" spc="-1" dirty="0">
              <a:solidFill>
                <a:srgbClr val="000000"/>
              </a:solidFill>
              <a:uFill>
                <a:solidFill>
                  <a:srgbClr val="FFFFFF"/>
                </a:solidFill>
              </a:uFill>
              <a:latin typeface="Arial"/>
            </a:endParaRPr>
          </a:p>
          <a:p>
            <a:pPr>
              <a:lnSpc>
                <a:spcPct val="100000"/>
              </a:lnSpc>
            </a:pPr>
            <a:r>
              <a:rPr lang="it-IT" sz="2000" spc="-1" dirty="0">
                <a:solidFill>
                  <a:srgbClr val="000000"/>
                </a:solidFill>
                <a:uFill>
                  <a:solidFill>
                    <a:srgbClr val="FFFFFF"/>
                  </a:solidFill>
                </a:uFill>
                <a:latin typeface="Arial"/>
                <a:ea typeface="DejaVu Sans"/>
              </a:rPr>
              <a:t>La stazione appaltante, o una o più parti interessate, nonché i soggetti portatori di interessi collettivi costituiti in associazioni o comitati, possono rivolgere all’Autorità istanza di parere per la formulazione di una soluzione delle questioni controverse insorte durante lo svolgimento delle procedure di gara degli appalti pubblici di lavori, servizi e forniture.</a:t>
            </a:r>
            <a:endParaRPr lang="it-IT" sz="2000" spc="-1" dirty="0">
              <a:solidFill>
                <a:srgbClr val="000000"/>
              </a:solidFill>
              <a:uFill>
                <a:solidFill>
                  <a:srgbClr val="FFFFFF"/>
                </a:solidFill>
              </a:uFill>
              <a:latin typeface="Arial"/>
            </a:endParaRPr>
          </a:p>
          <a:p>
            <a:pPr>
              <a:lnSpc>
                <a:spcPct val="100000"/>
              </a:lnSpc>
            </a:pPr>
            <a:r>
              <a:rPr lang="it-IT" sz="2000" spc="-1" dirty="0">
                <a:solidFill>
                  <a:srgbClr val="000000"/>
                </a:solidFill>
                <a:uFill>
                  <a:solidFill>
                    <a:srgbClr val="FFFFFF"/>
                  </a:solidFill>
                </a:uFill>
                <a:latin typeface="Arial"/>
                <a:ea typeface="DejaVu Sans"/>
              </a:rPr>
              <a:t>Sono legittimati a presentare istanza le persone fisiche deputate ad esprimere all’esterno la volontà del soggetto richiedente.</a:t>
            </a:r>
            <a:endParaRPr lang="it-IT" sz="2000" spc="-1" dirty="0">
              <a:solidFill>
                <a:srgbClr val="000000"/>
              </a:solidFill>
              <a:uFill>
                <a:solidFill>
                  <a:srgbClr val="FFFFFF"/>
                </a:solidFill>
              </a:uFill>
              <a:latin typeface="Arial"/>
            </a:endParaRPr>
          </a:p>
          <a:p>
            <a:pPr>
              <a:lnSpc>
                <a:spcPct val="100000"/>
              </a:lnSpc>
            </a:pPr>
            <a:endParaRPr lang="it-IT" sz="20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711D38-118A-4393-A2FD-B93611E826BD}"/>
              </a:ext>
            </a:extLst>
          </p:cNvPr>
          <p:cNvSpPr>
            <a:spLocks noGrp="1"/>
          </p:cNvSpPr>
          <p:nvPr>
            <p:ph type="title"/>
          </p:nvPr>
        </p:nvSpPr>
        <p:spPr/>
        <p:txBody>
          <a:bodyPr/>
          <a:lstStyle/>
          <a:p>
            <a:r>
              <a:rPr lang="it-IT" dirty="0"/>
              <a:t>Modalità di protezione dei dati contenuti in atti e documenti da pubblicare</a:t>
            </a:r>
          </a:p>
        </p:txBody>
      </p:sp>
      <p:sp>
        <p:nvSpPr>
          <p:cNvPr id="3" name="Segnaposto contenuto 2">
            <a:extLst>
              <a:ext uri="{FF2B5EF4-FFF2-40B4-BE49-F238E27FC236}">
                <a16:creationId xmlns:a16="http://schemas.microsoft.com/office/drawing/2014/main" id="{52097E1E-1504-4E8E-A065-50B1883325D4}"/>
              </a:ext>
            </a:extLst>
          </p:cNvPr>
          <p:cNvSpPr>
            <a:spLocks noGrp="1"/>
          </p:cNvSpPr>
          <p:nvPr>
            <p:ph idx="1"/>
          </p:nvPr>
        </p:nvSpPr>
        <p:spPr>
          <a:xfrm>
            <a:off x="838200" y="1825625"/>
            <a:ext cx="10515600" cy="1199677"/>
          </a:xfrm>
        </p:spPr>
        <p:txBody>
          <a:bodyPr>
            <a:normAutofit fontScale="77500" lnSpcReduction="20000"/>
          </a:bodyPr>
          <a:lstStyle/>
          <a:p>
            <a:r>
              <a:rPr lang="it-IT" dirty="0"/>
              <a:t>L’art. 7,  c. 4 precisa “nei casi in cui norme di legge o di regolamento prevedano la pubblicazione di atti o documenti, le pubbliche amministrazioni provvedono a rendere non intelligibili i dati personali non pertinenti o, se sensibili o giudiziari, non indispensabili rispetto alle specifiche finalità di trasparenza della pubblicazione”.</a:t>
            </a:r>
          </a:p>
        </p:txBody>
      </p:sp>
      <p:sp>
        <p:nvSpPr>
          <p:cNvPr id="4" name="CasellaDiTesto 3">
            <a:extLst>
              <a:ext uri="{FF2B5EF4-FFF2-40B4-BE49-F238E27FC236}">
                <a16:creationId xmlns:a16="http://schemas.microsoft.com/office/drawing/2014/main" id="{67F8AE45-0496-4B8C-93CE-82416565EBAA}"/>
              </a:ext>
            </a:extLst>
          </p:cNvPr>
          <p:cNvSpPr txBox="1"/>
          <p:nvPr/>
        </p:nvSpPr>
        <p:spPr>
          <a:xfrm>
            <a:off x="1056388" y="3025302"/>
            <a:ext cx="9651460" cy="3416320"/>
          </a:xfrm>
          <a:prstGeom prst="rect">
            <a:avLst/>
          </a:prstGeom>
          <a:noFill/>
        </p:spPr>
        <p:txBody>
          <a:bodyPr wrap="square" rtlCol="0">
            <a:spAutoFit/>
          </a:bodyPr>
          <a:lstStyle/>
          <a:p>
            <a:r>
              <a:rPr lang="it-IT" dirty="0"/>
              <a:t>La norma citata si riferisce esclusivamente alla trasparenza attuata mediante la pubblicazione obbligatoria e ne fissa i relativi limiti. Pertanto, preliminarmente alla pubblicazione di dati e documenti (in forma integrale o per estratto, ivi compresi gli allegati) contenenti dati personali, si procede alla verifica caso per caso, della ricorrenza o meno dei presupposti per la pubblicazione degli stessi. </a:t>
            </a:r>
          </a:p>
          <a:p>
            <a:r>
              <a:rPr lang="it-IT" dirty="0"/>
              <a:t>Non sono pubblicabili dati personali non pertinenti e/o eccedenti gli obblighi di pubblicazione la cui diffusione non sia necessaria e proporzionata alla finalità di trasparenza perseguita nel caso concreto. Di conseguenza, i dati personali che esulano da tale finalità non devono essere inseriti negli atti e nei documenti oggetto di pubblicazione online (a titolo esemplificativo: l’indirizzo di abitazione o di residenza, il codice fiscale delle persone fisiche, le coordinate bancarie -codice Iban- ove vengono accreditati contributi, sussidi e somme a qualunque titolo erogate dall’amministrazione a favore di persone fisiche, imprese, professionisti, a fronte di controprestazione)</a:t>
            </a:r>
          </a:p>
        </p:txBody>
      </p:sp>
    </p:spTree>
    <p:extLst>
      <p:ext uri="{BB962C8B-B14F-4D97-AF65-F5344CB8AC3E}">
        <p14:creationId xmlns:p14="http://schemas.microsoft.com/office/powerpoint/2010/main" val="26221056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C2CB53-93F8-4E50-98D4-1E5F5BFF8459}"/>
              </a:ext>
            </a:extLst>
          </p:cNvPr>
          <p:cNvSpPr>
            <a:spLocks noGrp="1"/>
          </p:cNvSpPr>
          <p:nvPr>
            <p:ph type="title"/>
          </p:nvPr>
        </p:nvSpPr>
        <p:spPr/>
        <p:txBody>
          <a:bodyPr/>
          <a:lstStyle/>
          <a:p>
            <a:r>
              <a:rPr lang="it-IT" dirty="0"/>
              <a:t>La definizione di albo</a:t>
            </a:r>
          </a:p>
        </p:txBody>
      </p:sp>
      <p:sp>
        <p:nvSpPr>
          <p:cNvPr id="3" name="Segnaposto contenuto 2">
            <a:extLst>
              <a:ext uri="{FF2B5EF4-FFF2-40B4-BE49-F238E27FC236}">
                <a16:creationId xmlns:a16="http://schemas.microsoft.com/office/drawing/2014/main" id="{1484351B-DA67-4971-A7A5-A8AE5EB1C1F2}"/>
              </a:ext>
            </a:extLst>
          </p:cNvPr>
          <p:cNvSpPr>
            <a:spLocks noGrp="1"/>
          </p:cNvSpPr>
          <p:nvPr>
            <p:ph idx="1"/>
          </p:nvPr>
        </p:nvSpPr>
        <p:spPr/>
        <p:txBody>
          <a:bodyPr>
            <a:normAutofit/>
          </a:bodyPr>
          <a:lstStyle/>
          <a:p>
            <a:pPr algn="l">
              <a:buFont typeface="Arial" panose="020B0604020202020204" pitchFamily="34" charset="0"/>
              <a:buChar char="•"/>
            </a:pPr>
            <a:endParaRPr lang="it-IT" b="1" i="0" u="none" strike="noStrike" dirty="0">
              <a:solidFill>
                <a:srgbClr val="FFFFFF"/>
              </a:solidFill>
              <a:effectLst/>
              <a:latin typeface="Verdana" panose="020B0604030504040204" pitchFamily="34" charset="0"/>
            </a:endParaRPr>
          </a:p>
          <a:p>
            <a:pPr marL="0" indent="0" algn="just">
              <a:buNone/>
            </a:pPr>
            <a:r>
              <a:rPr lang="it-IT" b="0" i="0" dirty="0">
                <a:solidFill>
                  <a:srgbClr val="58585A"/>
                </a:solidFill>
                <a:effectLst/>
                <a:latin typeface="Verdana" panose="020B0604030504040204" pitchFamily="34" charset="0"/>
              </a:rPr>
              <a:t>Per </a:t>
            </a:r>
            <a:r>
              <a:rPr lang="it-IT" b="1" i="0" dirty="0">
                <a:solidFill>
                  <a:srgbClr val="58585A"/>
                </a:solidFill>
                <a:effectLst/>
                <a:latin typeface="Verdana" panose="020B0604030504040204" pitchFamily="34" charset="0"/>
              </a:rPr>
              <a:t>Albo </a:t>
            </a:r>
            <a:r>
              <a:rPr lang="it-IT" b="0" i="0" dirty="0">
                <a:solidFill>
                  <a:srgbClr val="58585A"/>
                </a:solidFill>
                <a:effectLst/>
                <a:latin typeface="Verdana" panose="020B0604030504040204" pitchFamily="34" charset="0"/>
              </a:rPr>
              <a:t>si intende il luogo e lo spazio dove vengono affissi tutti quegli atti per i quali la legge impone la pubblicazione in quanto debbono essere portati a conoscenza del pubblico, come condizione necessaria per acquisire efficacia e quindi produrre gli effetti previsti. </a:t>
            </a:r>
          </a:p>
          <a:p>
            <a:endParaRPr lang="it-IT" dirty="0"/>
          </a:p>
        </p:txBody>
      </p:sp>
    </p:spTree>
    <p:extLst>
      <p:ext uri="{BB962C8B-B14F-4D97-AF65-F5344CB8AC3E}">
        <p14:creationId xmlns:p14="http://schemas.microsoft.com/office/powerpoint/2010/main" val="20576068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1DD602-342E-49DA-96B8-3C85B2C7131C}"/>
              </a:ext>
            </a:extLst>
          </p:cNvPr>
          <p:cNvSpPr>
            <a:spLocks noGrp="1"/>
          </p:cNvSpPr>
          <p:nvPr>
            <p:ph type="title"/>
          </p:nvPr>
        </p:nvSpPr>
        <p:spPr/>
        <p:txBody>
          <a:bodyPr>
            <a:normAutofit fontScale="90000"/>
          </a:bodyPr>
          <a:lstStyle/>
          <a:p>
            <a:r>
              <a:rPr lang="it-IT" dirty="0"/>
              <a:t>In cosa consiste l’albo </a:t>
            </a:r>
            <a:r>
              <a:rPr lang="it-IT" dirty="0">
                <a:hlinkClick r:id="rId2"/>
              </a:rPr>
              <a:t>https://www.istituto-colombo.edu.it/albo</a:t>
            </a:r>
            <a:br>
              <a:rPr lang="it-IT" dirty="0"/>
            </a:br>
            <a:endParaRPr lang="it-IT" dirty="0"/>
          </a:p>
        </p:txBody>
      </p:sp>
      <p:sp>
        <p:nvSpPr>
          <p:cNvPr id="3" name="Segnaposto contenuto 2">
            <a:extLst>
              <a:ext uri="{FF2B5EF4-FFF2-40B4-BE49-F238E27FC236}">
                <a16:creationId xmlns:a16="http://schemas.microsoft.com/office/drawing/2014/main" id="{7B8A4A70-EFDA-43E3-911A-F74368B87521}"/>
              </a:ext>
            </a:extLst>
          </p:cNvPr>
          <p:cNvSpPr>
            <a:spLocks noGrp="1"/>
          </p:cNvSpPr>
          <p:nvPr>
            <p:ph idx="1"/>
          </p:nvPr>
        </p:nvSpPr>
        <p:spPr/>
        <p:txBody>
          <a:bodyPr>
            <a:normAutofit fontScale="70000" lnSpcReduction="20000"/>
          </a:bodyPr>
          <a:lstStyle/>
          <a:p>
            <a:pPr marL="0" indent="0" algn="just">
              <a:lnSpc>
                <a:spcPct val="120000"/>
              </a:lnSpc>
              <a:buNone/>
            </a:pPr>
            <a:r>
              <a:rPr lang="it-IT" b="0" i="0" dirty="0">
                <a:solidFill>
                  <a:srgbClr val="58585A"/>
                </a:solidFill>
                <a:effectLst/>
                <a:latin typeface="Verdana" panose="020B0604030504040204" pitchFamily="34" charset="0"/>
              </a:rPr>
              <a:t>L’attività dell’albo pretorio consiste quindi, nella pubblicazione di tutti quegli atti sui quali viene apposto il “referto di pubblicazione”:  </a:t>
            </a:r>
          </a:p>
          <a:p>
            <a:pPr algn="just">
              <a:lnSpc>
                <a:spcPct val="120000"/>
              </a:lnSpc>
              <a:buFont typeface="Arial" panose="020B0604020202020204" pitchFamily="34" charset="0"/>
              <a:buChar char="•"/>
            </a:pPr>
            <a:r>
              <a:rPr lang="it-IT" b="0" i="0" dirty="0">
                <a:solidFill>
                  <a:srgbClr val="58585A"/>
                </a:solidFill>
                <a:effectLst/>
                <a:latin typeface="Verdana" panose="020B0604030504040204" pitchFamily="34" charset="0"/>
              </a:rPr>
              <a:t>deliberazioni, ordinanze, determinazioni, avvisi, manifesti, gare, concorsi e altri atti del Comune e di altri enti pubblici, che devono essere portati a conoscenza del pubblico come atti emessi dalla pubblica amministrazione;</a:t>
            </a:r>
          </a:p>
          <a:p>
            <a:pPr algn="just">
              <a:lnSpc>
                <a:spcPct val="120000"/>
              </a:lnSpc>
              <a:buFont typeface="Arial" panose="020B0604020202020204" pitchFamily="34" charset="0"/>
              <a:buChar char="•"/>
            </a:pPr>
            <a:r>
              <a:rPr lang="it-IT" b="0" i="0" dirty="0">
                <a:solidFill>
                  <a:srgbClr val="58585A"/>
                </a:solidFill>
                <a:effectLst/>
                <a:latin typeface="Verdana" panose="020B0604030504040204" pitchFamily="34" charset="0"/>
              </a:rPr>
              <a:t>avvisi di deposito alla casa comunale di atti finanziari e delle cartelle esattoriali;</a:t>
            </a:r>
          </a:p>
          <a:p>
            <a:pPr algn="just">
              <a:lnSpc>
                <a:spcPct val="120000"/>
              </a:lnSpc>
              <a:buFont typeface="Arial" panose="020B0604020202020204" pitchFamily="34" charset="0"/>
              <a:buChar char="•"/>
            </a:pPr>
            <a:r>
              <a:rPr lang="it-IT" b="0" i="0" dirty="0">
                <a:solidFill>
                  <a:srgbClr val="58585A"/>
                </a:solidFill>
                <a:effectLst/>
                <a:latin typeface="Verdana" panose="020B0604030504040204" pitchFamily="34" charset="0"/>
              </a:rPr>
              <a:t>provvedimenti tipo piani urbanistici, del commercio, del traffico, ecc. ecc.</a:t>
            </a:r>
          </a:p>
          <a:p>
            <a:pPr algn="just">
              <a:lnSpc>
                <a:spcPct val="120000"/>
              </a:lnSpc>
              <a:buFont typeface="Arial" panose="020B0604020202020204" pitchFamily="34" charset="0"/>
              <a:buChar char="•"/>
            </a:pPr>
            <a:r>
              <a:rPr lang="it-IT" b="0" i="0" dirty="0">
                <a:solidFill>
                  <a:srgbClr val="58585A"/>
                </a:solidFill>
                <a:effectLst/>
                <a:latin typeface="Verdana" panose="020B0604030504040204" pitchFamily="34" charset="0"/>
              </a:rPr>
              <a:t>particolari atti riguardanti privati cittadini, come il cambio di nome e/o cognome.</a:t>
            </a:r>
          </a:p>
          <a:p>
            <a:pPr>
              <a:lnSpc>
                <a:spcPct val="120000"/>
              </a:lnSpc>
            </a:pPr>
            <a:endParaRPr lang="it-IT" dirty="0"/>
          </a:p>
        </p:txBody>
      </p:sp>
    </p:spTree>
    <p:extLst>
      <p:ext uri="{BB962C8B-B14F-4D97-AF65-F5344CB8AC3E}">
        <p14:creationId xmlns:p14="http://schemas.microsoft.com/office/powerpoint/2010/main" val="14879759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215BA3-A100-459C-83D3-D066934D8266}"/>
              </a:ext>
            </a:extLst>
          </p:cNvPr>
          <p:cNvSpPr>
            <a:spLocks noGrp="1"/>
          </p:cNvSpPr>
          <p:nvPr>
            <p:ph type="title"/>
          </p:nvPr>
        </p:nvSpPr>
        <p:spPr/>
        <p:txBody>
          <a:bodyPr/>
          <a:lstStyle/>
          <a:p>
            <a:r>
              <a:rPr lang="it-IT" dirty="0"/>
              <a:t>Il referto di pubblicazione</a:t>
            </a:r>
          </a:p>
        </p:txBody>
      </p:sp>
      <p:sp>
        <p:nvSpPr>
          <p:cNvPr id="3" name="Segnaposto contenuto 2">
            <a:extLst>
              <a:ext uri="{FF2B5EF4-FFF2-40B4-BE49-F238E27FC236}">
                <a16:creationId xmlns:a16="http://schemas.microsoft.com/office/drawing/2014/main" id="{F639F18F-F009-4E30-8D46-8F33E21C2C21}"/>
              </a:ext>
            </a:extLst>
          </p:cNvPr>
          <p:cNvSpPr>
            <a:spLocks noGrp="1"/>
          </p:cNvSpPr>
          <p:nvPr>
            <p:ph idx="1"/>
          </p:nvPr>
        </p:nvSpPr>
        <p:spPr/>
        <p:txBody>
          <a:bodyPr/>
          <a:lstStyle/>
          <a:p>
            <a:pPr>
              <a:lnSpc>
                <a:spcPct val="150000"/>
              </a:lnSpc>
            </a:pPr>
            <a:r>
              <a:rPr lang="it-IT" b="0" i="0" dirty="0">
                <a:solidFill>
                  <a:srgbClr val="58585A"/>
                </a:solidFill>
                <a:effectLst/>
                <a:latin typeface="Verdana" panose="020B0604030504040204" pitchFamily="34" charset="0"/>
              </a:rPr>
              <a:t>Nel referto di pubblicazione viene indicato l’avviso di pubblicazione e di deposito dell’atto, con l’indicazione di chi l’ha emesso o adottato, l’oggetto, la data, il numero e la precisazione dell’ufficio presso il quale il documento e gli allegati sono consultabili.</a:t>
            </a:r>
            <a:endParaRPr lang="it-IT" dirty="0"/>
          </a:p>
        </p:txBody>
      </p:sp>
    </p:spTree>
    <p:extLst>
      <p:ext uri="{BB962C8B-B14F-4D97-AF65-F5344CB8AC3E}">
        <p14:creationId xmlns:p14="http://schemas.microsoft.com/office/powerpoint/2010/main" val="21574258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1"/>
          <p:cNvSpPr>
            <a:spLocks noGrp="1" noChangeArrowheads="1"/>
          </p:cNvSpPr>
          <p:nvPr>
            <p:ph type="title" idx="4294967295"/>
          </p:nvPr>
        </p:nvSpPr>
        <p:spPr>
          <a:xfrm>
            <a:off x="1981200" y="274638"/>
            <a:ext cx="8229600" cy="1143000"/>
          </a:xfrm>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dirty="0">
                <a:latin typeface="Calibri" pitchFamily="34" charset="0"/>
              </a:rPr>
              <a:t>Pubblicazione all’albo on line</a:t>
            </a:r>
            <a:br>
              <a:rPr lang="it-IT" altLang="it-IT" dirty="0">
                <a:latin typeface="Calibri" pitchFamily="34" charset="0"/>
              </a:rPr>
            </a:br>
            <a:endParaRPr lang="it-IT" altLang="it-IT" dirty="0">
              <a:latin typeface="Calibri" pitchFamily="34" charset="0"/>
            </a:endParaRPr>
          </a:p>
        </p:txBody>
      </p:sp>
      <p:sp>
        <p:nvSpPr>
          <p:cNvPr id="286723" name="Text Box 2"/>
          <p:cNvSpPr txBox="1">
            <a:spLocks noChangeArrowheads="1"/>
          </p:cNvSpPr>
          <p:nvPr/>
        </p:nvSpPr>
        <p:spPr bwMode="auto">
          <a:xfrm>
            <a:off x="1734620" y="1624013"/>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9pPr>
          </a:lstStyle>
          <a:p>
            <a:pPr eaLnBrk="1">
              <a:spcBef>
                <a:spcPts val="638"/>
              </a:spcBef>
              <a:buSzPct val="45000"/>
              <a:buFont typeface="Arial" charset="0"/>
              <a:buChar char="•"/>
            </a:pPr>
            <a:r>
              <a:rPr lang="it-IT" altLang="it-IT" sz="2800" dirty="0">
                <a:solidFill>
                  <a:srgbClr val="000000"/>
                </a:solidFill>
                <a:latin typeface="Calibri" pitchFamily="34" charset="0"/>
              </a:rPr>
              <a:t>L’obbligo di affissione degli atti all’albo pretorio e quello di pubblicazione sui siti istituzionali all’interno della sezione “Amministrazione trasparente” svolgono funzioni diverse. </a:t>
            </a:r>
          </a:p>
          <a:p>
            <a:pPr eaLnBrk="1">
              <a:spcBef>
                <a:spcPts val="638"/>
              </a:spcBef>
              <a:buSzPct val="45000"/>
              <a:buFont typeface="Arial" charset="0"/>
              <a:buChar char="•"/>
            </a:pPr>
            <a:r>
              <a:rPr lang="it-IT" altLang="it-IT" sz="2800" dirty="0">
                <a:solidFill>
                  <a:srgbClr val="000000"/>
                </a:solidFill>
                <a:latin typeface="Calibri" pitchFamily="34" charset="0"/>
              </a:rPr>
              <a:t>La durata della pubblicazione dei documenti nell’albo pretorio on line non coincide, poiché inferiore, con la durata della pubblicazione dei dati sui siti istituzionali entro la sezione “Amministrazione trasparente” che l’art. 8, c. 3, del d.lgs. n. 33/2013 fissa a cinque anni.</a:t>
            </a:r>
          </a:p>
        </p:txBody>
      </p:sp>
      <p:sp>
        <p:nvSpPr>
          <p:cNvPr id="286724"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461348268"/>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C363B2-2FCC-4933-AED2-C86EF1D9B39C}"/>
              </a:ext>
            </a:extLst>
          </p:cNvPr>
          <p:cNvSpPr>
            <a:spLocks noGrp="1"/>
          </p:cNvSpPr>
          <p:nvPr>
            <p:ph type="title"/>
          </p:nvPr>
        </p:nvSpPr>
        <p:spPr/>
        <p:txBody>
          <a:bodyPr/>
          <a:lstStyle/>
          <a:p>
            <a:r>
              <a:rPr lang="it-IT" dirty="0"/>
              <a:t>L’albo online</a:t>
            </a:r>
          </a:p>
        </p:txBody>
      </p:sp>
      <p:sp>
        <p:nvSpPr>
          <p:cNvPr id="3" name="Segnaposto contenuto 2">
            <a:extLst>
              <a:ext uri="{FF2B5EF4-FFF2-40B4-BE49-F238E27FC236}">
                <a16:creationId xmlns:a16="http://schemas.microsoft.com/office/drawing/2014/main" id="{41AAD68F-4599-472A-97A0-2F353511A58F}"/>
              </a:ext>
            </a:extLst>
          </p:cNvPr>
          <p:cNvSpPr>
            <a:spLocks noGrp="1"/>
          </p:cNvSpPr>
          <p:nvPr>
            <p:ph idx="1"/>
          </p:nvPr>
        </p:nvSpPr>
        <p:spPr/>
        <p:txBody>
          <a:bodyPr/>
          <a:lstStyle/>
          <a:p>
            <a:pPr>
              <a:lnSpc>
                <a:spcPct val="100000"/>
              </a:lnSpc>
            </a:pPr>
            <a:r>
              <a:rPr lang="it-IT" b="0" i="0" dirty="0">
                <a:solidFill>
                  <a:srgbClr val="58585A"/>
                </a:solidFill>
                <a:effectLst/>
                <a:latin typeface="Verdana" panose="020B0604030504040204" pitchFamily="34" charset="0"/>
              </a:rPr>
              <a:t>Le regole con le quali funziona l’albo  on line non cambiano, ma cambia lo strumento: in luogo del documento stampato e affisso nello spazio dedicato all’albo pretorio ci sarà un sito web.</a:t>
            </a:r>
            <a:endParaRPr lang="it-IT" dirty="0"/>
          </a:p>
        </p:txBody>
      </p:sp>
    </p:spTree>
    <p:extLst>
      <p:ext uri="{BB962C8B-B14F-4D97-AF65-F5344CB8AC3E}">
        <p14:creationId xmlns:p14="http://schemas.microsoft.com/office/powerpoint/2010/main" val="33175144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1"/>
          <p:cNvSpPr>
            <a:spLocks noGrp="1" noChangeArrowheads="1"/>
          </p:cNvSpPr>
          <p:nvPr>
            <p:ph type="title" idx="4294967295"/>
          </p:nvPr>
        </p:nvSpPr>
        <p:spPr>
          <a:xfrm>
            <a:off x="1981200" y="274638"/>
            <a:ext cx="8229600" cy="1143000"/>
          </a:xfrm>
        </p:spPr>
        <p:txBody>
          <a:bodyPr>
            <a:normAutofit fontScale="90000"/>
          </a:bodyPr>
          <a:lstStyle/>
          <a:p>
            <a:pPr eaLnBrk="1"/>
            <a:r>
              <a:rPr lang="it-IT" dirty="0"/>
              <a:t>La contemporanea pubblicazione di dati </a:t>
            </a:r>
          </a:p>
        </p:txBody>
      </p:sp>
      <p:sp>
        <p:nvSpPr>
          <p:cNvPr id="287747"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9pPr>
          </a:lstStyle>
          <a:p>
            <a:pPr eaLnBrk="1">
              <a:spcBef>
                <a:spcPts val="638"/>
              </a:spcBef>
              <a:buSzPct val="45000"/>
              <a:buFont typeface="Arial" charset="0"/>
              <a:buChar char="•"/>
            </a:pPr>
            <a:r>
              <a:rPr lang="it-IT" altLang="it-IT" sz="3200">
                <a:solidFill>
                  <a:srgbClr val="000000"/>
                </a:solidFill>
                <a:latin typeface="Calibri" pitchFamily="34" charset="0"/>
              </a:rPr>
              <a:t>Come precisato nella delibera n. 33/2012, alcuni degli atti che devono essere pubblicati nell’albo pretorio (quali avvisi, bandi di gara, appalti, bandi di concorso per l’assunzione di personale), ai sensi della legge n. 190/2012 e del d.lgs. n. 33/2013, devono comunque essere pubblicati in formato di tipo aperto sul sito dell’ente entro la sezione “Amministrazione trasparente”.</a:t>
            </a:r>
          </a:p>
        </p:txBody>
      </p:sp>
      <p:sp>
        <p:nvSpPr>
          <p:cNvPr id="287748"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716062425"/>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1"/>
          <p:cNvSpPr>
            <a:spLocks noGrp="1" noChangeArrowheads="1"/>
          </p:cNvSpPr>
          <p:nvPr>
            <p:ph type="title" idx="4294967295"/>
          </p:nvPr>
        </p:nvSpPr>
        <p:spPr>
          <a:xfrm>
            <a:off x="1981200" y="274638"/>
            <a:ext cx="8229600" cy="1143000"/>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a:latin typeface="Calibri" pitchFamily="34" charset="0"/>
              </a:rPr>
              <a:t>d.lgs. N. 82/2005 art. 32</a:t>
            </a:r>
          </a:p>
        </p:txBody>
      </p:sp>
      <p:sp>
        <p:nvSpPr>
          <p:cNvPr id="288771" name="Text Box 2"/>
          <p:cNvSpPr txBox="1">
            <a:spLocks noChangeArrowheads="1"/>
          </p:cNvSpPr>
          <p:nvPr/>
        </p:nvSpPr>
        <p:spPr bwMode="auto">
          <a:xfrm>
            <a:off x="1056741" y="1417638"/>
            <a:ext cx="4691063" cy="5303838"/>
          </a:xfrm>
          <a:prstGeom prst="rect">
            <a:avLst/>
          </a:prstGeom>
          <a:solidFill>
            <a:srgbClr val="EBF1DE"/>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9pPr>
          </a:lstStyle>
          <a:p>
            <a:pPr eaLnBrk="1">
              <a:spcBef>
                <a:spcPts val="638"/>
              </a:spcBef>
              <a:buSzPct val="45000"/>
              <a:buFont typeface="Arial" charset="0"/>
              <a:buChar char="•"/>
            </a:pPr>
            <a:r>
              <a:rPr lang="it-IT" altLang="it-IT" sz="2400" dirty="0">
                <a:solidFill>
                  <a:srgbClr val="000000"/>
                </a:solidFill>
                <a:latin typeface="Calibri" pitchFamily="34" charset="0"/>
              </a:rPr>
              <a:t>4. Le pubbliche amministrazioni garantiscono che le informazioni contenute sui siti siano accessibili, conformi e corrispondenti alle informazioni contenute nei provvedimenti amministrativi originali dei quali si fornisce comunicazione tramite il sito.</a:t>
            </a:r>
          </a:p>
          <a:p>
            <a:pPr eaLnBrk="1">
              <a:spcBef>
                <a:spcPts val="638"/>
              </a:spcBef>
              <a:buSzPct val="45000"/>
              <a:buFont typeface="Arial" charset="0"/>
              <a:buChar char="•"/>
            </a:pPr>
            <a:r>
              <a:rPr lang="it-IT" altLang="it-IT" sz="2400" dirty="0">
                <a:solidFill>
                  <a:srgbClr val="000000"/>
                </a:solidFill>
                <a:latin typeface="Calibri" pitchFamily="34" charset="0"/>
              </a:rPr>
              <a:t>4-bis. La pubblicazione telematica produce effetti di pubblicità legale nei casi e nei modi espressamente previsti dall'ordinamento </a:t>
            </a:r>
          </a:p>
          <a:p>
            <a:pPr eaLnBrk="1">
              <a:spcBef>
                <a:spcPts val="638"/>
              </a:spcBef>
            </a:pPr>
            <a:endParaRPr lang="it-IT" altLang="it-IT" sz="2400" dirty="0">
              <a:solidFill>
                <a:srgbClr val="000000"/>
              </a:solidFill>
              <a:latin typeface="Calibri" pitchFamily="34" charset="0"/>
            </a:endParaRPr>
          </a:p>
        </p:txBody>
      </p:sp>
      <p:sp>
        <p:nvSpPr>
          <p:cNvPr id="288772" name="Rectangle 3"/>
          <p:cNvSpPr>
            <a:spLocks noChangeArrowheads="1"/>
          </p:cNvSpPr>
          <p:nvPr/>
        </p:nvSpPr>
        <p:spPr bwMode="auto">
          <a:xfrm>
            <a:off x="7215188" y="2636839"/>
            <a:ext cx="2952750" cy="3476421"/>
          </a:xfrm>
          <a:prstGeom prst="rect">
            <a:avLst/>
          </a:prstGeom>
          <a:solidFill>
            <a:srgbClr val="EEECE1"/>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p>
            <a:pPr>
              <a:tabLst>
                <a:tab pos="723900" algn="l"/>
                <a:tab pos="1447800" algn="l"/>
                <a:tab pos="2171700" algn="l"/>
                <a:tab pos="2895600" algn="l"/>
              </a:tabLst>
            </a:pPr>
            <a:r>
              <a:rPr lang="it-IT" altLang="it-IT" sz="2000">
                <a:solidFill>
                  <a:srgbClr val="000000"/>
                </a:solidFill>
              </a:rPr>
              <a:t>2. Le pubbliche amministrazioni non possono richiedere l'uso di moduli e formulari che non siano stati pubblicati; in caso di omessa pubblicazione, i relativi procedimenti possono essere avviati anche in assenza dei suddetti moduli o formulari. </a:t>
            </a:r>
          </a:p>
        </p:txBody>
      </p:sp>
      <p:sp>
        <p:nvSpPr>
          <p:cNvPr id="288773" name="Text Box 4"/>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281286047"/>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itolo 1"/>
          <p:cNvSpPr>
            <a:spLocks noGrp="1"/>
          </p:cNvSpPr>
          <p:nvPr>
            <p:ph type="title"/>
          </p:nvPr>
        </p:nvSpPr>
        <p:spPr/>
        <p:txBody>
          <a:bodyPr/>
          <a:lstStyle/>
          <a:p>
            <a:r>
              <a:rPr lang="it-IT"/>
              <a:t>La pubblicità legale</a:t>
            </a:r>
          </a:p>
        </p:txBody>
      </p:sp>
      <p:sp>
        <p:nvSpPr>
          <p:cNvPr id="289795" name="Segnaposto contenuto 2"/>
          <p:cNvSpPr>
            <a:spLocks noGrp="1"/>
          </p:cNvSpPr>
          <p:nvPr>
            <p:ph idx="1"/>
          </p:nvPr>
        </p:nvSpPr>
        <p:spPr>
          <a:xfrm>
            <a:off x="1477980" y="1403368"/>
            <a:ext cx="8229600" cy="4525962"/>
          </a:xfrm>
        </p:spPr>
        <p:txBody>
          <a:bodyPr>
            <a:noAutofit/>
          </a:bodyPr>
          <a:lstStyle/>
          <a:p>
            <a:r>
              <a:rPr lang="it-IT" sz="2400" dirty="0"/>
              <a:t>La </a:t>
            </a:r>
            <a:r>
              <a:rPr lang="it-IT" sz="2400" b="1" dirty="0"/>
              <a:t>Legge n. 69 del 18 giugno 2009</a:t>
            </a:r>
            <a:r>
              <a:rPr lang="it-IT" sz="2400" dirty="0"/>
              <a:t> riconosce l'effetto di pubblicità legale solamente agli atti e ai provvedimenti amministrativi pubblicati dagli Enti Pubblici sui propri siti informatici. </a:t>
            </a:r>
          </a:p>
          <a:p>
            <a:r>
              <a:rPr lang="it-IT" sz="2400" dirty="0"/>
              <a:t>In particolare l’</a:t>
            </a:r>
            <a:r>
              <a:rPr lang="it-IT" sz="2400" b="1" dirty="0"/>
              <a:t>art. 32</a:t>
            </a:r>
            <a:r>
              <a:rPr lang="it-IT" sz="2400" dirty="0"/>
              <a:t>, </a:t>
            </a:r>
            <a:r>
              <a:rPr lang="it-IT" sz="2400" b="1" dirty="0"/>
              <a:t>comma 1</a:t>
            </a:r>
            <a:r>
              <a:rPr lang="it-IT" sz="2400" dirty="0"/>
              <a:t> della legge ha sancito che “a far data dal </a:t>
            </a:r>
            <a:r>
              <a:rPr lang="it-IT" sz="2400" b="1" dirty="0"/>
              <a:t>1 gennaio 2010</a:t>
            </a:r>
            <a:r>
              <a:rPr lang="it-IT" sz="2400" dirty="0"/>
              <a:t> gli obblighi di pubblicazione di atti e provvedimenti amministrativi aventi effetto di pubblicità legale si intendono assolti con la pubblicazione nei propri siti informatici da parte delle amministrazioni e degli enti pubblici obbligati”.</a:t>
            </a:r>
            <a:br>
              <a:rPr lang="it-IT" sz="2400" dirty="0"/>
            </a:br>
            <a:r>
              <a:rPr lang="it-IT" sz="2400" dirty="0"/>
              <a:t>Il successivo </a:t>
            </a:r>
            <a:r>
              <a:rPr lang="it-IT" sz="2400" b="1" dirty="0"/>
              <a:t>comma 5</a:t>
            </a:r>
            <a:r>
              <a:rPr lang="it-IT" sz="2400" dirty="0"/>
              <a:t> dello stesso art. 32 precisa “a decorrere dal 1 gennaio 2010 le pubblicazioni effettuate in forma cartacea non hanno effetto di pubblicità legale”. </a:t>
            </a:r>
            <a:br>
              <a:rPr lang="it-IT" sz="2400" dirty="0"/>
            </a:br>
            <a:endParaRPr lang="it-IT" sz="2400" dirty="0"/>
          </a:p>
          <a:p>
            <a:endParaRPr lang="it-IT" sz="2400" dirty="0"/>
          </a:p>
        </p:txBody>
      </p:sp>
      <p:sp>
        <p:nvSpPr>
          <p:cNvPr id="4" name="Fumetto 2 3"/>
          <p:cNvSpPr/>
          <p:nvPr/>
        </p:nvSpPr>
        <p:spPr>
          <a:xfrm>
            <a:off x="7763686" y="5705475"/>
            <a:ext cx="3887787" cy="1152525"/>
          </a:xfrm>
          <a:prstGeom prst="wedgeRoundRectCallout">
            <a:avLst>
              <a:gd name="adj1" fmla="val -135796"/>
              <a:gd name="adj2" fmla="val -250795"/>
              <a:gd name="adj3" fmla="val 16667"/>
            </a:avLst>
          </a:prstGeom>
          <a:solidFill>
            <a:srgbClr val="4F81BD">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i="1" dirty="0">
                <a:solidFill>
                  <a:prstClr val="black"/>
                </a:solidFill>
              </a:rPr>
              <a:t>(termine prorogato al 1° gennaio 2011 </a:t>
            </a:r>
            <a:r>
              <a:rPr lang="it-IT" i="1" dirty="0" err="1">
                <a:solidFill>
                  <a:prstClr val="black"/>
                </a:solidFill>
              </a:rPr>
              <a:t>n.d.r.</a:t>
            </a:r>
            <a:r>
              <a:rPr lang="it-IT" i="1" dirty="0">
                <a:solidFill>
                  <a:prstClr val="black"/>
                </a:solidFill>
              </a:rPr>
              <a:t>) </a:t>
            </a:r>
            <a:endParaRPr lang="it-IT" dirty="0">
              <a:solidFill>
                <a:prstClr val="black"/>
              </a:solidFill>
            </a:endParaRPr>
          </a:p>
        </p:txBody>
      </p:sp>
      <p:sp>
        <p:nvSpPr>
          <p:cNvPr id="2" name="Segnaposto piè di pagina 1"/>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365272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CustomShape 1"/>
          <p:cNvSpPr/>
          <p:nvPr/>
        </p:nvSpPr>
        <p:spPr>
          <a:xfrm>
            <a:off x="1981200" y="274680"/>
            <a:ext cx="8227800" cy="11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Le modifiche apportate dal d.lgs. 97/2016 al d.lgs. 33/2013</a:t>
            </a:r>
            <a:endParaRPr lang="it-IT" sz="4400" spc="-1">
              <a:solidFill>
                <a:srgbClr val="000000"/>
              </a:solidFill>
              <a:uFill>
                <a:solidFill>
                  <a:srgbClr val="FFFFFF"/>
                </a:solidFill>
              </a:uFill>
              <a:latin typeface="Arial"/>
            </a:endParaRPr>
          </a:p>
        </p:txBody>
      </p:sp>
      <p:sp>
        <p:nvSpPr>
          <p:cNvPr id="418" name="CustomShape 2"/>
          <p:cNvSpPr/>
          <p:nvPr/>
        </p:nvSpPr>
        <p:spPr>
          <a:xfrm>
            <a:off x="1981200" y="1600200"/>
            <a:ext cx="8227800" cy="45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280">
              <a:buClr>
                <a:srgbClr val="000000"/>
              </a:buClr>
              <a:buFont typeface="Arial"/>
              <a:buChar char="•"/>
            </a:pPr>
            <a:r>
              <a:rPr lang="it-IT" sz="2400" spc="-1">
                <a:solidFill>
                  <a:srgbClr val="000000"/>
                </a:solidFill>
                <a:uFill>
                  <a:solidFill>
                    <a:srgbClr val="FFFFFF"/>
                  </a:solidFill>
                </a:uFill>
                <a:latin typeface="Calibri"/>
                <a:ea typeface="DejaVu Sans"/>
              </a:rPr>
              <a:t>Accanto alla tradizionale forma di accesso civico, è stata introdotta una nuova tipologia di accesso civico,  il  c.d.  "accesso  civico  generalizzato",  avente  ad  oggetto dati e documenti detenuti dalle pubbliche amministrazioni  ulteriori  rispetto  a  quelli oggetto di pubblicazione obbligatoria; il diritto di accesso civico generalizzato è stato anche presidiato attraverso l 'esperibilità di un apposito  rimedio amministrativo, quello del riesame da parte del  Responsabile  del la  prevenzione  della  corruzione  e della  trasparenza  (art. 5, commi  2 ss., d.lgs. n.  33  del  2013).</a:t>
            </a:r>
            <a:endParaRPr lang="it-IT" sz="2400" spc="-1">
              <a:solidFill>
                <a:srgbClr val="000000"/>
              </a:solidFill>
              <a:uFill>
                <a:solidFill>
                  <a:srgbClr val="FFFFFF"/>
                </a:solidFill>
              </a:uFill>
              <a:latin typeface="Arial"/>
            </a:endParaRPr>
          </a:p>
          <a:p>
            <a:pPr>
              <a:lnSpc>
                <a:spcPct val="100000"/>
              </a:lnSpc>
            </a:pPr>
            <a:endParaRPr lang="it-IT" sz="2400" spc="-1">
              <a:solidFill>
                <a:srgbClr val="000000"/>
              </a:solidFill>
              <a:uFill>
                <a:solidFill>
                  <a:srgbClr val="FFFFFF"/>
                </a:solidFill>
              </a:uFill>
              <a:latin typeface="Arial"/>
            </a:endParaRPr>
          </a:p>
        </p:txBody>
      </p:sp>
      <p:sp>
        <p:nvSpPr>
          <p:cNvPr id="419" name="CustomShape 3"/>
          <p:cNvSpPr/>
          <p:nvPr/>
        </p:nvSpPr>
        <p:spPr>
          <a:xfrm>
            <a:off x="4648080" y="6356520"/>
            <a:ext cx="2893680" cy="36324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1"/>
          <p:cNvSpPr>
            <a:spLocks noGrp="1" noChangeArrowheads="1"/>
          </p:cNvSpPr>
          <p:nvPr>
            <p:ph type="title" idx="4294967295"/>
          </p:nvPr>
        </p:nvSpPr>
        <p:spPr>
          <a:xfrm>
            <a:off x="1981200" y="274638"/>
            <a:ext cx="8229600" cy="1143000"/>
          </a:xfrm>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b="1">
                <a:latin typeface="Calibri" pitchFamily="34" charset="0"/>
              </a:rPr>
              <a:t>Albo on line</a:t>
            </a:r>
            <a:br>
              <a:rPr lang="it-IT" altLang="it-IT" b="1">
                <a:latin typeface="Calibri" pitchFamily="34" charset="0"/>
              </a:rPr>
            </a:br>
            <a:endParaRPr lang="it-IT" altLang="it-IT" b="1">
              <a:latin typeface="Calibri" pitchFamily="34" charset="0"/>
            </a:endParaRPr>
          </a:p>
        </p:txBody>
      </p:sp>
      <p:sp>
        <p:nvSpPr>
          <p:cNvPr id="290819" name="Text Box 2"/>
          <p:cNvSpPr txBox="1">
            <a:spLocks noChangeArrowheads="1"/>
          </p:cNvSpPr>
          <p:nvPr/>
        </p:nvSpPr>
        <p:spPr bwMode="auto">
          <a:xfrm>
            <a:off x="1981200" y="1600201"/>
            <a:ext cx="8229600" cy="4266343"/>
          </a:xfrm>
          <a:prstGeom prst="rect">
            <a:avLst/>
          </a:prstGeom>
          <a:solidFill>
            <a:srgbClr val="EEECE1"/>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9pPr>
          </a:lstStyle>
          <a:p>
            <a:pPr eaLnBrk="1">
              <a:spcBef>
                <a:spcPts val="638"/>
              </a:spcBef>
              <a:buSzPct val="45000"/>
              <a:buFont typeface="Arial" charset="0"/>
              <a:buChar char="•"/>
            </a:pPr>
            <a:r>
              <a:rPr lang="it-IT" altLang="it-IT" sz="2400" dirty="0">
                <a:solidFill>
                  <a:srgbClr val="000000"/>
                </a:solidFill>
                <a:latin typeface="Calibri" pitchFamily="34" charset="0"/>
              </a:rPr>
              <a:t>L’albo pretorio si trasforma e diventa un luogo "virtuale" e accessibile a tutti con un semplice collegamento al sito web di riferimento. In questo modo tutti i documenti e gli atti che devono essere divulgati e diffusi per acquisire efficacia, saranno resi pubblici tramite Internet. </a:t>
            </a:r>
            <a:br>
              <a:rPr lang="it-IT" altLang="it-IT" sz="2400" dirty="0">
                <a:solidFill>
                  <a:srgbClr val="000000"/>
                </a:solidFill>
                <a:latin typeface="Calibri" pitchFamily="34" charset="0"/>
              </a:rPr>
            </a:br>
            <a:br>
              <a:rPr lang="it-IT" altLang="it-IT" sz="2400" dirty="0">
                <a:solidFill>
                  <a:srgbClr val="000000"/>
                </a:solidFill>
                <a:latin typeface="Calibri" pitchFamily="34" charset="0"/>
              </a:rPr>
            </a:br>
            <a:r>
              <a:rPr lang="it-IT" altLang="it-IT" sz="2400" dirty="0">
                <a:solidFill>
                  <a:srgbClr val="000000"/>
                </a:solidFill>
                <a:latin typeface="Calibri" pitchFamily="34" charset="0"/>
              </a:rPr>
              <a:t>Le regole con le quali funziona l’albo pretorio on line non cambiano, ma cambia lo strumento: in luogo del documento stampato e affisso nello spazio dedicato all’albo pretorio ci </a:t>
            </a:r>
            <a:r>
              <a:rPr lang="it-IT" altLang="it-IT" sz="2400" dirty="0" err="1">
                <a:solidFill>
                  <a:srgbClr val="000000"/>
                </a:solidFill>
                <a:latin typeface="Calibri" pitchFamily="34" charset="0"/>
              </a:rPr>
              <a:t>sara’</a:t>
            </a:r>
            <a:r>
              <a:rPr lang="it-IT" altLang="it-IT" sz="2400" dirty="0">
                <a:solidFill>
                  <a:srgbClr val="000000"/>
                </a:solidFill>
                <a:latin typeface="Calibri" pitchFamily="34" charset="0"/>
              </a:rPr>
              <a:t> un sito web.</a:t>
            </a:r>
          </a:p>
        </p:txBody>
      </p:sp>
      <p:sp>
        <p:nvSpPr>
          <p:cNvPr id="290820"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344079935"/>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1"/>
          <p:cNvSpPr>
            <a:spLocks noGrp="1" noChangeArrowheads="1"/>
          </p:cNvSpPr>
          <p:nvPr>
            <p:ph type="title" idx="4294967295"/>
          </p:nvPr>
        </p:nvSpPr>
        <p:spPr>
          <a:xfrm>
            <a:off x="1981200" y="1"/>
            <a:ext cx="8229600" cy="765175"/>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a:latin typeface="Calibri" pitchFamily="34" charset="0"/>
              </a:rPr>
              <a:t>La pubblicità legale</a:t>
            </a:r>
          </a:p>
        </p:txBody>
      </p:sp>
      <p:pic>
        <p:nvPicPr>
          <p:cNvPr id="29184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289" y="1196975"/>
            <a:ext cx="8491537" cy="23256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184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1" y="3522663"/>
            <a:ext cx="8347075" cy="32305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184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3751" y="1214439"/>
            <a:ext cx="365125" cy="3651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1846"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9364" y="620714"/>
            <a:ext cx="4562475" cy="257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91847" name="Text Box 6"/>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47517718"/>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1"/>
          <p:cNvSpPr>
            <a:spLocks noGrp="1" noChangeArrowheads="1"/>
          </p:cNvSpPr>
          <p:nvPr>
            <p:ph type="title" idx="4294967295"/>
          </p:nvPr>
        </p:nvSpPr>
        <p:spPr>
          <a:xfrm>
            <a:off x="2330450" y="115888"/>
            <a:ext cx="8229600" cy="1143000"/>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sz="3200">
                <a:latin typeface="Calibri" pitchFamily="34" charset="0"/>
              </a:rPr>
              <a:t>Modalità di pubblicazione dei documenti all’Albo on line</a:t>
            </a:r>
          </a:p>
        </p:txBody>
      </p:sp>
      <p:sp>
        <p:nvSpPr>
          <p:cNvPr id="292867" name="Text Box 2"/>
          <p:cNvSpPr txBox="1">
            <a:spLocks noChangeArrowheads="1"/>
          </p:cNvSpPr>
          <p:nvPr/>
        </p:nvSpPr>
        <p:spPr bwMode="auto">
          <a:xfrm>
            <a:off x="1992313" y="1412875"/>
            <a:ext cx="4762500" cy="1468438"/>
          </a:xfrm>
          <a:prstGeom prst="rect">
            <a:avLst/>
          </a:prstGeom>
          <a:solidFill>
            <a:srgbClr val="C6D9F1"/>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Lst>
              <a:defRPr>
                <a:solidFill>
                  <a:schemeClr val="tx1"/>
                </a:solidFill>
                <a:latin typeface="Arial" charset="0"/>
                <a:ea typeface="Microsoft YaHei" charset="-122"/>
              </a:defRPr>
            </a:lvl9pPr>
          </a:lstStyle>
          <a:p>
            <a:pPr eaLnBrk="1">
              <a:spcBef>
                <a:spcPts val="638"/>
              </a:spcBef>
              <a:buSzPct val="45000"/>
              <a:buFont typeface="Arial" charset="0"/>
              <a:buChar char="•"/>
            </a:pPr>
            <a:r>
              <a:rPr lang="it-IT" altLang="it-IT" sz="3200">
                <a:solidFill>
                  <a:srgbClr val="000000"/>
                </a:solidFill>
                <a:latin typeface="Calibri" pitchFamily="34" charset="0"/>
              </a:rPr>
              <a:t>La pubblicazione online deve garantire:</a:t>
            </a:r>
          </a:p>
        </p:txBody>
      </p:sp>
      <p:sp>
        <p:nvSpPr>
          <p:cNvPr id="292868" name="Rectangle 3"/>
          <p:cNvSpPr>
            <a:spLocks noChangeArrowheads="1"/>
          </p:cNvSpPr>
          <p:nvPr/>
        </p:nvSpPr>
        <p:spPr bwMode="auto">
          <a:xfrm>
            <a:off x="5087938" y="2636839"/>
            <a:ext cx="5472112" cy="3168645"/>
          </a:xfrm>
          <a:prstGeom prst="rect">
            <a:avLst/>
          </a:prstGeom>
          <a:solidFill>
            <a:srgbClr val="EEECE1"/>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p>
            <a:pPr marL="342900" indent="-341313">
              <a:buSzPct val="45000"/>
              <a:buFont typeface="Arial" charset="0"/>
              <a:buChar char="•"/>
              <a:tabLst>
                <a:tab pos="723900" algn="l"/>
                <a:tab pos="1447800" algn="l"/>
                <a:tab pos="2171700" algn="l"/>
                <a:tab pos="2895600" algn="l"/>
                <a:tab pos="3619500" algn="l"/>
                <a:tab pos="4343400" algn="l"/>
                <a:tab pos="5067300" algn="l"/>
              </a:tabLst>
            </a:pPr>
            <a:r>
              <a:rPr lang="it-IT" altLang="it-IT" sz="2000">
                <a:solidFill>
                  <a:srgbClr val="000000"/>
                </a:solidFill>
              </a:rPr>
              <a:t>Autorevolezza e autenticità del documento pubblicato;</a:t>
            </a:r>
          </a:p>
          <a:p>
            <a:pPr marL="342900" indent="-341313">
              <a:buSzPct val="45000"/>
              <a:buFont typeface="Arial" charset="0"/>
              <a:buChar char="•"/>
              <a:tabLst>
                <a:tab pos="723900" algn="l"/>
                <a:tab pos="1447800" algn="l"/>
                <a:tab pos="2171700" algn="l"/>
                <a:tab pos="2895600" algn="l"/>
                <a:tab pos="3619500" algn="l"/>
                <a:tab pos="4343400" algn="l"/>
                <a:tab pos="5067300" algn="l"/>
              </a:tabLst>
            </a:pPr>
            <a:r>
              <a:rPr lang="it-IT" altLang="it-IT" sz="2000">
                <a:solidFill>
                  <a:srgbClr val="000000"/>
                </a:solidFill>
              </a:rPr>
              <a:t>Conformità all’originale, cartaceo o informatico;</a:t>
            </a:r>
          </a:p>
          <a:p>
            <a:pPr marL="342900" indent="-341313">
              <a:buSzPct val="45000"/>
              <a:buFont typeface="Arial" charset="0"/>
              <a:buChar char="•"/>
              <a:tabLst>
                <a:tab pos="723900" algn="l"/>
                <a:tab pos="1447800" algn="l"/>
                <a:tab pos="2171700" algn="l"/>
                <a:tab pos="2895600" algn="l"/>
                <a:tab pos="3619500" algn="l"/>
                <a:tab pos="4343400" algn="l"/>
                <a:tab pos="5067300" algn="l"/>
              </a:tabLst>
            </a:pPr>
            <a:r>
              <a:rPr lang="it-IT" altLang="it-IT" sz="2000">
                <a:solidFill>
                  <a:srgbClr val="000000"/>
                </a:solidFill>
              </a:rPr>
              <a:t>Preservazione del grado di giuridicità dell’atto, cioè non degradazione dei valori giuridici e probatori degli atti pubblicati sul sito web;</a:t>
            </a:r>
          </a:p>
          <a:p>
            <a:pPr marL="342900" indent="-341313">
              <a:buSzPct val="45000"/>
              <a:buFont typeface="Arial" charset="0"/>
              <a:buChar char="•"/>
              <a:tabLst>
                <a:tab pos="723900" algn="l"/>
                <a:tab pos="1447800" algn="l"/>
                <a:tab pos="2171700" algn="l"/>
                <a:tab pos="2895600" algn="l"/>
                <a:tab pos="3619500" algn="l"/>
                <a:tab pos="4343400" algn="l"/>
                <a:tab pos="5067300" algn="l"/>
              </a:tabLst>
            </a:pPr>
            <a:r>
              <a:rPr lang="it-IT" altLang="it-IT" sz="2000">
                <a:solidFill>
                  <a:srgbClr val="000000"/>
                </a:solidFill>
              </a:rPr>
              <a:t>Inalterabilità del documento pubblicato;</a:t>
            </a:r>
          </a:p>
          <a:p>
            <a:pPr marL="342900" indent="-341313">
              <a:buSzPct val="45000"/>
              <a:buFont typeface="Arial" charset="0"/>
              <a:buChar char="•"/>
              <a:tabLst>
                <a:tab pos="723900" algn="l"/>
                <a:tab pos="1447800" algn="l"/>
                <a:tab pos="2171700" algn="l"/>
                <a:tab pos="2895600" algn="l"/>
                <a:tab pos="3619500" algn="l"/>
                <a:tab pos="4343400" algn="l"/>
                <a:tab pos="5067300" algn="l"/>
              </a:tabLst>
            </a:pPr>
            <a:r>
              <a:rPr lang="it-IT" altLang="it-IT" sz="2000">
                <a:solidFill>
                  <a:srgbClr val="000000"/>
                </a:solidFill>
              </a:rPr>
              <a:t>Possibilità di conservazione, a norma di legge, del documento nel tempo che ne preservi la validità giuridica e probatoria</a:t>
            </a:r>
          </a:p>
        </p:txBody>
      </p:sp>
      <p:sp>
        <p:nvSpPr>
          <p:cNvPr id="292869" name="Text Box 4"/>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622169730"/>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1"/>
          <p:cNvSpPr>
            <a:spLocks noGrp="1" noChangeArrowheads="1"/>
          </p:cNvSpPr>
          <p:nvPr>
            <p:ph type="title" idx="4294967295"/>
          </p:nvPr>
        </p:nvSpPr>
        <p:spPr>
          <a:xfrm>
            <a:off x="2063750" y="115888"/>
            <a:ext cx="8229600" cy="1143000"/>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sz="3200">
                <a:latin typeface="Calibri" pitchFamily="34" charset="0"/>
              </a:rPr>
              <a:t>Caratteristiche del processo di pubblicazione</a:t>
            </a:r>
          </a:p>
        </p:txBody>
      </p:sp>
      <p:sp>
        <p:nvSpPr>
          <p:cNvPr id="135170" name="Text Box 2"/>
          <p:cNvSpPr txBox="1">
            <a:spLocks noChangeArrowheads="1"/>
          </p:cNvSpPr>
          <p:nvPr/>
        </p:nvSpPr>
        <p:spPr bwMode="auto">
          <a:xfrm>
            <a:off x="1703388" y="1052513"/>
            <a:ext cx="8856662"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9pPr>
          </a:lstStyle>
          <a:p>
            <a:pPr>
              <a:spcBef>
                <a:spcPts val="638"/>
              </a:spcBef>
              <a:buSzPct val="45000"/>
              <a:buFont typeface="Arial" charset="0"/>
              <a:buChar char="•"/>
              <a:defRPr/>
            </a:pPr>
            <a:r>
              <a:rPr lang="it-IT" altLang="it-IT">
                <a:latin typeface="Calibri" charset="0"/>
              </a:rPr>
              <a:t>I documenti devono essere in formato elettronico;</a:t>
            </a:r>
          </a:p>
          <a:p>
            <a:pPr>
              <a:spcBef>
                <a:spcPts val="638"/>
              </a:spcBef>
              <a:buSzPct val="45000"/>
              <a:buFont typeface="Arial" charset="0"/>
              <a:buChar char="•"/>
              <a:defRPr/>
            </a:pPr>
            <a:r>
              <a:rPr lang="it-IT" altLang="it-IT">
                <a:latin typeface="Calibri" charset="0"/>
              </a:rPr>
              <a:t>Il formato deve garantire l’immodificabilità del contenuto;</a:t>
            </a:r>
          </a:p>
          <a:p>
            <a:pPr>
              <a:spcBef>
                <a:spcPts val="638"/>
              </a:spcBef>
              <a:buSzPct val="45000"/>
              <a:buFont typeface="Arial" charset="0"/>
              <a:buChar char="•"/>
              <a:defRPr/>
            </a:pPr>
            <a:r>
              <a:rPr lang="it-IT" altLang="it-IT">
                <a:latin typeface="Calibri" charset="0"/>
              </a:rPr>
              <a:t>I documenti devono essere firmati con la firma elettronica o digitale da parte del responsabile del procedimento o dal Responsabile del procedimento di pubblicazione;</a:t>
            </a:r>
          </a:p>
          <a:p>
            <a:pPr>
              <a:spcBef>
                <a:spcPts val="638"/>
              </a:spcBef>
              <a:buSzPct val="45000"/>
              <a:buFont typeface="Arial" charset="0"/>
              <a:buChar char="•"/>
              <a:defRPr/>
            </a:pPr>
            <a:r>
              <a:rPr lang="it-IT" altLang="it-IT">
                <a:latin typeface="Calibri" charset="0"/>
              </a:rPr>
              <a:t>Quando il contenuto degli atti non è compatibile con l’accessibilità, occorre fornire le indicazioni per l’accesso alle informazioni;</a:t>
            </a:r>
          </a:p>
          <a:p>
            <a:pPr>
              <a:spcBef>
                <a:spcPts val="638"/>
              </a:spcBef>
              <a:buSzPct val="45000"/>
              <a:buFont typeface="Arial" charset="0"/>
              <a:buChar char="•"/>
              <a:defRPr/>
            </a:pPr>
            <a:r>
              <a:rPr lang="it-IT" altLang="it-IT">
                <a:latin typeface="Calibri" charset="0"/>
              </a:rPr>
              <a:t>I documenti rimangono pubblicati per tutto il tempo previsto dalla normativa;</a:t>
            </a:r>
          </a:p>
          <a:p>
            <a:pPr>
              <a:spcBef>
                <a:spcPts val="638"/>
              </a:spcBef>
              <a:buSzPct val="45000"/>
              <a:buFont typeface="Arial" charset="0"/>
              <a:buChar char="•"/>
              <a:defRPr/>
            </a:pPr>
            <a:r>
              <a:rPr lang="it-IT" altLang="it-IT">
                <a:latin typeface="Calibri" charset="0"/>
              </a:rPr>
              <a:t>La consultazione dei documenti deve contenere le seguenti informazioni:</a:t>
            </a:r>
          </a:p>
          <a:p>
            <a:pPr marL="457200" indent="-455613">
              <a:spcBef>
                <a:spcPts val="638"/>
              </a:spcBef>
              <a:buSzPct val="45000"/>
              <a:buFont typeface="Calibri" charset="0"/>
              <a:buAutoNum type="alphaLcParenR"/>
              <a:defRPr/>
            </a:pPr>
            <a:r>
              <a:rPr lang="it-IT" altLang="it-IT">
                <a:latin typeface="Calibri" charset="0"/>
              </a:rPr>
              <a:t>L’ente che ha pubblicato l’atto;</a:t>
            </a:r>
          </a:p>
          <a:p>
            <a:pPr marL="457200" indent="-455613">
              <a:spcBef>
                <a:spcPts val="638"/>
              </a:spcBef>
              <a:buSzPct val="45000"/>
              <a:buFont typeface="Calibri" charset="0"/>
              <a:buAutoNum type="alphaLcParenR"/>
              <a:defRPr/>
            </a:pPr>
            <a:r>
              <a:rPr lang="it-IT" altLang="it-IT">
                <a:latin typeface="Calibri" charset="0"/>
              </a:rPr>
              <a:t>La data di pubblicazione;</a:t>
            </a:r>
          </a:p>
          <a:p>
            <a:pPr marL="457200" indent="-455613">
              <a:spcBef>
                <a:spcPts val="638"/>
              </a:spcBef>
              <a:buSzPct val="45000"/>
              <a:buFont typeface="Calibri" charset="0"/>
              <a:buAutoNum type="alphaLcParenR"/>
              <a:defRPr/>
            </a:pPr>
            <a:r>
              <a:rPr lang="it-IT" altLang="it-IT">
                <a:latin typeface="Calibri" charset="0"/>
              </a:rPr>
              <a:t>La scadenza;</a:t>
            </a:r>
          </a:p>
          <a:p>
            <a:pPr marL="457200" indent="-455613">
              <a:spcBef>
                <a:spcPts val="638"/>
              </a:spcBef>
              <a:buSzPct val="45000"/>
              <a:buFont typeface="Calibri" charset="0"/>
              <a:buAutoNum type="alphaLcParenR"/>
              <a:defRPr/>
            </a:pPr>
            <a:r>
              <a:rPr lang="it-IT" altLang="it-IT">
                <a:latin typeface="Calibri" charset="0"/>
              </a:rPr>
              <a:t>La descrizione;</a:t>
            </a:r>
          </a:p>
          <a:p>
            <a:pPr marL="457200" indent="-455613">
              <a:spcBef>
                <a:spcPts val="638"/>
              </a:spcBef>
              <a:buSzPct val="45000"/>
              <a:buFont typeface="Calibri" charset="0"/>
              <a:buAutoNum type="alphaLcParenR"/>
              <a:defRPr/>
            </a:pPr>
            <a:r>
              <a:rPr lang="it-IT" altLang="it-IT">
                <a:latin typeface="Calibri" charset="0"/>
              </a:rPr>
              <a:t>La lista degli allegati consultabili</a:t>
            </a:r>
          </a:p>
          <a:p>
            <a:pPr>
              <a:spcBef>
                <a:spcPts val="638"/>
              </a:spcBef>
              <a:buSzPct val="45000"/>
              <a:buFont typeface="Arial" charset="0"/>
              <a:buChar char="•"/>
              <a:defRPr/>
            </a:pPr>
            <a:r>
              <a:rPr lang="it-IT" altLang="it-IT">
                <a:latin typeface="Calibri" charset="0"/>
              </a:rPr>
              <a:t>L’albo online deve prevedere i meccanismi per la pubblicazione e la rimozione/archiviazione degli atti;</a:t>
            </a:r>
          </a:p>
          <a:p>
            <a:pPr>
              <a:spcBef>
                <a:spcPts val="638"/>
              </a:spcBef>
              <a:buSzPct val="45000"/>
              <a:buFont typeface="Arial" charset="0"/>
              <a:buChar char="•"/>
              <a:defRPr/>
            </a:pPr>
            <a:r>
              <a:rPr lang="it-IT" altLang="it-IT">
                <a:latin typeface="Calibri" charset="0"/>
              </a:rPr>
              <a:t>Tutti i documenti devono essere numerati automaticamente dal sistema in ordine cronologico;</a:t>
            </a:r>
          </a:p>
          <a:p>
            <a:pPr>
              <a:spcBef>
                <a:spcPts val="638"/>
              </a:spcBef>
              <a:defRPr/>
            </a:pPr>
            <a:endParaRPr lang="it-IT" altLang="it-IT">
              <a:latin typeface="Calibri" charset="0"/>
            </a:endParaRPr>
          </a:p>
          <a:p>
            <a:pPr>
              <a:spcBef>
                <a:spcPts val="638"/>
              </a:spcBef>
              <a:defRPr/>
            </a:pPr>
            <a:endParaRPr lang="it-IT" altLang="it-IT">
              <a:latin typeface="Calibri" charset="0"/>
            </a:endParaRPr>
          </a:p>
        </p:txBody>
      </p:sp>
      <p:sp>
        <p:nvSpPr>
          <p:cNvPr id="293892"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794729604"/>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0A928-33D0-4724-A8C5-E7D9BDB2A0D8}"/>
              </a:ext>
            </a:extLst>
          </p:cNvPr>
          <p:cNvSpPr>
            <a:spLocks noGrp="1"/>
          </p:cNvSpPr>
          <p:nvPr>
            <p:ph type="title"/>
          </p:nvPr>
        </p:nvSpPr>
        <p:spPr/>
        <p:txBody>
          <a:bodyPr/>
          <a:lstStyle/>
          <a:p>
            <a:r>
              <a:rPr lang="it-IT" dirty="0"/>
              <a:t>Le linee guida </a:t>
            </a:r>
            <a:r>
              <a:rPr lang="it-IT" dirty="0" err="1"/>
              <a:t>Agid</a:t>
            </a:r>
            <a:endParaRPr lang="it-IT" dirty="0"/>
          </a:p>
        </p:txBody>
      </p:sp>
      <p:sp>
        <p:nvSpPr>
          <p:cNvPr id="3" name="Segnaposto contenuto 2">
            <a:extLst>
              <a:ext uri="{FF2B5EF4-FFF2-40B4-BE49-F238E27FC236}">
                <a16:creationId xmlns:a16="http://schemas.microsoft.com/office/drawing/2014/main" id="{850B1486-1347-4D25-A994-4A1EA870DA77}"/>
              </a:ext>
            </a:extLst>
          </p:cNvPr>
          <p:cNvSpPr>
            <a:spLocks noGrp="1"/>
          </p:cNvSpPr>
          <p:nvPr>
            <p:ph idx="1"/>
          </p:nvPr>
        </p:nvSpPr>
        <p:spPr/>
        <p:txBody>
          <a:bodyPr/>
          <a:lstStyle/>
          <a:p>
            <a:r>
              <a:rPr lang="it-IT" dirty="0">
                <a:hlinkClick r:id="rId2"/>
              </a:rPr>
              <a:t>https://www.agid.gov.it/sites/default/files/repository_files/documentazione/ll_gg_gdl_pubblicita_legale.pdf</a:t>
            </a:r>
            <a:endParaRPr lang="it-IT" dirty="0"/>
          </a:p>
          <a:p>
            <a:endParaRPr lang="it-IT" dirty="0"/>
          </a:p>
        </p:txBody>
      </p:sp>
    </p:spTree>
    <p:extLst>
      <p:ext uri="{BB962C8B-B14F-4D97-AF65-F5344CB8AC3E}">
        <p14:creationId xmlns:p14="http://schemas.microsoft.com/office/powerpoint/2010/main" val="5999669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1"/>
          <p:cNvSpPr>
            <a:spLocks noGrp="1" noChangeArrowheads="1"/>
          </p:cNvSpPr>
          <p:nvPr>
            <p:ph type="title" idx="4294967295"/>
          </p:nvPr>
        </p:nvSpPr>
        <p:spPr>
          <a:xfrm>
            <a:off x="1981200" y="274638"/>
            <a:ext cx="8229600" cy="1143000"/>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sz="3200">
                <a:latin typeface="Calibri" pitchFamily="34" charset="0"/>
              </a:rPr>
              <a:t>Caratteristiche del processo di pubblicazione</a:t>
            </a:r>
          </a:p>
        </p:txBody>
      </p:sp>
      <p:sp>
        <p:nvSpPr>
          <p:cNvPr id="296963" name="Text Box 2"/>
          <p:cNvSpPr txBox="1">
            <a:spLocks noChangeArrowheads="1"/>
          </p:cNvSpPr>
          <p:nvPr/>
        </p:nvSpPr>
        <p:spPr bwMode="auto">
          <a:xfrm>
            <a:off x="1992313" y="1412876"/>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9pPr>
          </a:lstStyle>
          <a:p>
            <a:pPr eaLnBrk="1">
              <a:spcBef>
                <a:spcPts val="638"/>
              </a:spcBef>
            </a:pPr>
            <a:r>
              <a:rPr lang="it-IT" altLang="it-IT" sz="2400" dirty="0">
                <a:solidFill>
                  <a:srgbClr val="000000"/>
                </a:solidFill>
                <a:latin typeface="Calibri" pitchFamily="34" charset="0"/>
              </a:rPr>
              <a:t>     Art. 14, c. 7 d.p.r. 275/1999</a:t>
            </a:r>
          </a:p>
          <a:p>
            <a:pPr eaLnBrk="1">
              <a:spcBef>
                <a:spcPts val="638"/>
              </a:spcBef>
              <a:buSzPct val="45000"/>
              <a:buFont typeface="Arial" charset="0"/>
              <a:buChar char="•"/>
            </a:pPr>
            <a:r>
              <a:rPr lang="it-IT" altLang="it-IT" sz="2400" dirty="0">
                <a:solidFill>
                  <a:srgbClr val="000000"/>
                </a:solidFill>
                <a:latin typeface="Calibri" pitchFamily="34" charset="0"/>
              </a:rPr>
              <a:t>I provvedimenti adottati dalle istituzioni scolastiche, fatte salve le specifiche disposizioni in materia di disciplina del personale e degli studenti, divengono definitivi il quindicesimo giorno dalla data della loro pubblicazione nell'albo della scuola. Entro tale termine, chiunque abbia interesse può proporre reclamo all'organo che ha adottato l'atto, che deve pronunciarsi sul reclamo stesso nel termine di trenta giorni, decorso il quale l'atto diviene definitivo. Gli atti divengono altresì definitivi a seguito della decisione sul reclamo.</a:t>
            </a:r>
          </a:p>
        </p:txBody>
      </p:sp>
      <p:sp>
        <p:nvSpPr>
          <p:cNvPr id="296964"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79202570"/>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1"/>
          <p:cNvSpPr>
            <a:spLocks noGrp="1" noChangeArrowheads="1"/>
          </p:cNvSpPr>
          <p:nvPr>
            <p:ph type="title" idx="4294967295"/>
          </p:nvPr>
        </p:nvSpPr>
        <p:spPr>
          <a:xfrm>
            <a:off x="1981200" y="274638"/>
            <a:ext cx="8229600" cy="1143000"/>
          </a:xfrm>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it-IT" altLang="it-IT">
                <a:latin typeface="Calibri" pitchFamily="34" charset="0"/>
              </a:rPr>
              <a:t>Pubblicità </a:t>
            </a:r>
          </a:p>
        </p:txBody>
      </p:sp>
      <p:sp>
        <p:nvSpPr>
          <p:cNvPr id="297987" name="Text Box 2"/>
          <p:cNvSpPr txBox="1">
            <a:spLocks noChangeArrowheads="1"/>
          </p:cNvSpPr>
          <p:nvPr/>
        </p:nvSpPr>
        <p:spPr bwMode="auto">
          <a:xfrm>
            <a:off x="1981200" y="1600201"/>
            <a:ext cx="8229600" cy="3844925"/>
          </a:xfrm>
          <a:prstGeom prst="rect">
            <a:avLst/>
          </a:prstGeom>
          <a:solidFill>
            <a:srgbClr val="EEECE1"/>
          </a:solidFill>
          <a:ln>
            <a:noFill/>
          </a:ln>
          <a:effectLst/>
          <a:extLs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charset="-122"/>
              </a:defRPr>
            </a:lvl9pPr>
          </a:lstStyle>
          <a:p>
            <a:pPr marL="1587" indent="0" eaLnBrk="1">
              <a:spcBef>
                <a:spcPts val="638"/>
              </a:spcBef>
              <a:buSzPct val="45000"/>
            </a:pPr>
            <a:r>
              <a:rPr lang="it-IT" altLang="it-IT" sz="2800" dirty="0">
                <a:solidFill>
                  <a:srgbClr val="000000"/>
                </a:solidFill>
                <a:latin typeface="Calibri" pitchFamily="34" charset="0"/>
              </a:rPr>
              <a:t>All’albo online:</a:t>
            </a:r>
          </a:p>
          <a:p>
            <a:pPr eaLnBrk="1">
              <a:spcBef>
                <a:spcPts val="638"/>
              </a:spcBef>
              <a:buSzPct val="45000"/>
              <a:buFont typeface="Arial" charset="0"/>
              <a:buChar char="•"/>
            </a:pPr>
            <a:r>
              <a:rPr lang="it-IT" altLang="it-IT" sz="2800" dirty="0">
                <a:solidFill>
                  <a:srgbClr val="000000"/>
                </a:solidFill>
                <a:latin typeface="Calibri" pitchFamily="34" charset="0"/>
              </a:rPr>
              <a:t>Codice disciplinare</a:t>
            </a:r>
          </a:p>
          <a:p>
            <a:pPr eaLnBrk="1">
              <a:spcBef>
                <a:spcPts val="638"/>
              </a:spcBef>
              <a:buSzPct val="45000"/>
              <a:buFont typeface="Arial" charset="0"/>
              <a:buChar char="•"/>
            </a:pPr>
            <a:r>
              <a:rPr lang="it-IT" altLang="it-IT" sz="2800" dirty="0">
                <a:solidFill>
                  <a:srgbClr val="000000"/>
                </a:solidFill>
                <a:latin typeface="Calibri" pitchFamily="34" charset="0"/>
              </a:rPr>
              <a:t>Codice di comportamento dei dipendenti pubblici</a:t>
            </a:r>
          </a:p>
          <a:p>
            <a:pPr eaLnBrk="1">
              <a:spcBef>
                <a:spcPts val="638"/>
              </a:spcBef>
              <a:buSzPct val="45000"/>
              <a:buFont typeface="Arial" charset="0"/>
              <a:buChar char="•"/>
            </a:pPr>
            <a:r>
              <a:rPr lang="it-IT" altLang="it-IT" sz="2800" dirty="0">
                <a:solidFill>
                  <a:srgbClr val="000000"/>
                </a:solidFill>
                <a:latin typeface="Calibri" pitchFamily="34" charset="0"/>
              </a:rPr>
              <a:t>Delibere </a:t>
            </a:r>
            <a:r>
              <a:rPr lang="it-IT" altLang="it-IT" sz="2800" dirty="0" err="1">
                <a:solidFill>
                  <a:srgbClr val="000000"/>
                </a:solidFill>
                <a:latin typeface="Calibri" pitchFamily="34" charset="0"/>
              </a:rPr>
              <a:t>oo</a:t>
            </a:r>
            <a:r>
              <a:rPr lang="it-IT" altLang="it-IT" sz="2800" dirty="0">
                <a:solidFill>
                  <a:srgbClr val="000000"/>
                </a:solidFill>
                <a:latin typeface="Calibri" pitchFamily="34" charset="0"/>
              </a:rPr>
              <a:t>. cc.</a:t>
            </a:r>
          </a:p>
          <a:p>
            <a:pPr eaLnBrk="1">
              <a:spcBef>
                <a:spcPts val="638"/>
              </a:spcBef>
              <a:buSzPct val="45000"/>
              <a:buFont typeface="Arial" charset="0"/>
              <a:buChar char="•"/>
            </a:pPr>
            <a:r>
              <a:rPr lang="it-IT" altLang="it-IT" sz="2800" dirty="0">
                <a:solidFill>
                  <a:srgbClr val="000000"/>
                </a:solidFill>
                <a:latin typeface="Calibri" pitchFamily="34" charset="0"/>
              </a:rPr>
              <a:t>Bandi e avvisi</a:t>
            </a:r>
          </a:p>
          <a:p>
            <a:pPr eaLnBrk="1">
              <a:spcBef>
                <a:spcPts val="638"/>
              </a:spcBef>
              <a:buSzPct val="45000"/>
              <a:buFont typeface="Arial" charset="0"/>
              <a:buChar char="•"/>
            </a:pPr>
            <a:r>
              <a:rPr lang="it-IT" altLang="it-IT" sz="2800" dirty="0">
                <a:solidFill>
                  <a:srgbClr val="000000"/>
                </a:solidFill>
                <a:latin typeface="Calibri" pitchFamily="34" charset="0"/>
              </a:rPr>
              <a:t>……………….</a:t>
            </a:r>
          </a:p>
          <a:p>
            <a:pPr eaLnBrk="1">
              <a:spcBef>
                <a:spcPts val="638"/>
              </a:spcBef>
            </a:pPr>
            <a:endParaRPr lang="it-IT" altLang="it-IT" sz="2800" dirty="0">
              <a:solidFill>
                <a:srgbClr val="000000"/>
              </a:solidFill>
              <a:latin typeface="Calibri" pitchFamily="34" charset="0"/>
            </a:endParaRPr>
          </a:p>
          <a:p>
            <a:pPr eaLnBrk="1">
              <a:spcBef>
                <a:spcPts val="638"/>
              </a:spcBef>
            </a:pPr>
            <a:endParaRPr lang="it-IT" altLang="it-IT" sz="2800" dirty="0">
              <a:solidFill>
                <a:srgbClr val="000000"/>
              </a:solidFill>
              <a:latin typeface="Calibri" pitchFamily="34" charset="0"/>
            </a:endParaRPr>
          </a:p>
        </p:txBody>
      </p:sp>
      <p:sp>
        <p:nvSpPr>
          <p:cNvPr id="297988" name="Text Box 3"/>
          <p:cNvSpPr txBox="1">
            <a:spLocks noChangeArrowheads="1"/>
          </p:cNvSpPr>
          <p:nvPr/>
        </p:nvSpPr>
        <p:spPr bwMode="auto">
          <a:xfrm>
            <a:off x="4648200" y="6356351"/>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871419356"/>
      </p:ext>
    </p:extLst>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pubblicità nell’attività negoziale</a:t>
            </a:r>
          </a:p>
        </p:txBody>
      </p:sp>
      <p:sp>
        <p:nvSpPr>
          <p:cNvPr id="3" name="Segnaposto contenuto 2"/>
          <p:cNvSpPr>
            <a:spLocks noGrp="1"/>
          </p:cNvSpPr>
          <p:nvPr>
            <p:ph idx="1"/>
          </p:nvPr>
        </p:nvSpPr>
        <p:spPr/>
        <p:txBody>
          <a:bodyPr/>
          <a:lstStyle/>
          <a:p>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524000"/>
            <a:ext cx="70866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8305800" y="6096000"/>
            <a:ext cx="762000" cy="369332"/>
          </a:xfrm>
          <a:prstGeom prst="rect">
            <a:avLst/>
          </a:prstGeom>
          <a:solidFill>
            <a:schemeClr val="bg1"/>
          </a:solidFill>
        </p:spPr>
        <p:txBody>
          <a:bodyPr wrap="square" rtlCol="0">
            <a:spAutoFit/>
          </a:bodyPr>
          <a:lstStyle/>
          <a:p>
            <a:endParaRPr lang="it-IT" dirty="0"/>
          </a:p>
        </p:txBody>
      </p:sp>
      <p:sp>
        <p:nvSpPr>
          <p:cNvPr id="5" name="Freccia a sinistra 4"/>
          <p:cNvSpPr/>
          <p:nvPr/>
        </p:nvSpPr>
        <p:spPr>
          <a:xfrm>
            <a:off x="8229600" y="5638800"/>
            <a:ext cx="1371600" cy="7620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821109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a:t>Nel caso di cottimo fiduciario per l’acquisizione di lavori forme di pubblicità che devono essere osservate dalla stazione appaltante dopo l’affidamento</a:t>
            </a:r>
            <a:endParaRPr lang="it-IT" sz="2800" dirty="0"/>
          </a:p>
        </p:txBody>
      </p:sp>
      <p:sp>
        <p:nvSpPr>
          <p:cNvPr id="3" name="Segnaposto contenuto 2"/>
          <p:cNvSpPr>
            <a:spLocks noGrp="1"/>
          </p:cNvSpPr>
          <p:nvPr>
            <p:ph idx="1"/>
          </p:nvPr>
        </p:nvSpPr>
        <p:spPr/>
        <p:txBody>
          <a:bodyPr>
            <a:normAutofit/>
          </a:bodyPr>
          <a:lstStyle/>
          <a:p>
            <a:pPr marL="0" indent="0">
              <a:buNone/>
            </a:pPr>
            <a:br>
              <a:rPr lang="it-IT" b="1" dirty="0"/>
            </a:br>
            <a:r>
              <a:rPr lang="it-IT" dirty="0"/>
              <a:t>Dopo l’affidamento la stazione appaltante provvede a:</a:t>
            </a:r>
            <a:br>
              <a:rPr lang="it-IT" b="1" dirty="0"/>
            </a:br>
            <a:r>
              <a:rPr lang="it-IT" dirty="0"/>
              <a:t>1) comunicare l’avvenuto affidamento all’Osservatorio dell’Autorità;</a:t>
            </a:r>
            <a:br>
              <a:rPr lang="it-IT" b="1" dirty="0"/>
            </a:br>
            <a:r>
              <a:rPr lang="it-IT" dirty="0"/>
              <a:t>2) pubblicare un avviso di post-informazione sul  profilo  del committente (a partire dall’8 giugno 2011, data di entrata in vigore del D.P.R. n. 207/2010).</a:t>
            </a:r>
          </a:p>
        </p:txBody>
      </p:sp>
    </p:spTree>
    <p:extLst>
      <p:ext uri="{BB962C8B-B14F-4D97-AF65-F5344CB8AC3E}">
        <p14:creationId xmlns:p14="http://schemas.microsoft.com/office/powerpoint/2010/main" val="91753001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1524001"/>
            <a:ext cx="7343775" cy="469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8229600" y="6019800"/>
            <a:ext cx="838200" cy="369332"/>
          </a:xfrm>
          <a:prstGeom prst="rect">
            <a:avLst/>
          </a:prstGeom>
          <a:solidFill>
            <a:schemeClr val="bg1"/>
          </a:solidFill>
        </p:spPr>
        <p:txBody>
          <a:bodyPr wrap="square" rtlCol="0">
            <a:spAutoFit/>
          </a:bodyPr>
          <a:lstStyle/>
          <a:p>
            <a:endParaRPr lang="it-IT" dirty="0"/>
          </a:p>
        </p:txBody>
      </p:sp>
    </p:spTree>
    <p:extLst>
      <p:ext uri="{BB962C8B-B14F-4D97-AF65-F5344CB8AC3E}">
        <p14:creationId xmlns:p14="http://schemas.microsoft.com/office/powerpoint/2010/main" val="1442939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CustomShape 1"/>
          <p:cNvSpPr/>
          <p:nvPr/>
        </p:nvSpPr>
        <p:spPr>
          <a:xfrm>
            <a:off x="1981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4400" spc="-1">
                <a:solidFill>
                  <a:srgbClr val="000000"/>
                </a:solidFill>
                <a:uFill>
                  <a:solidFill>
                    <a:srgbClr val="FFFFFF"/>
                  </a:solidFill>
                </a:uFill>
                <a:latin typeface="Calibri"/>
                <a:ea typeface="DejaVu Sans"/>
              </a:rPr>
              <a:t>Le categorie generali di accesso dopo il d.lgs. 97/2016</a:t>
            </a:r>
            <a:endParaRPr lang="it-IT" sz="4400" spc="-1">
              <a:solidFill>
                <a:srgbClr val="000000"/>
              </a:solidFill>
              <a:uFill>
                <a:solidFill>
                  <a:srgbClr val="FFFFFF"/>
                </a:solidFill>
              </a:uFill>
              <a:latin typeface="Arial"/>
            </a:endParaRPr>
          </a:p>
        </p:txBody>
      </p:sp>
      <p:sp>
        <p:nvSpPr>
          <p:cNvPr id="421" name="CustomShape 2"/>
          <p:cNvSpPr/>
          <p:nvPr/>
        </p:nvSpPr>
        <p:spPr>
          <a:xfrm>
            <a:off x="1981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000">
              <a:buClr>
                <a:srgbClr val="000000"/>
              </a:buClr>
              <a:buSzPct val="45000"/>
              <a:buFont typeface="Arial"/>
              <a:buChar char="•"/>
            </a:pPr>
            <a:r>
              <a:rPr lang="it-IT" sz="2400" b="1" spc="-1">
                <a:solidFill>
                  <a:srgbClr val="000000"/>
                </a:solidFill>
                <a:uFill>
                  <a:solidFill>
                    <a:srgbClr val="FFFFFF"/>
                  </a:solidFill>
                </a:uFill>
                <a:latin typeface="Calibri"/>
                <a:ea typeface="DejaVu Sans"/>
              </a:rPr>
              <a:t>1) diritto di accesso ai documenti amministrativi</a:t>
            </a:r>
            <a:r>
              <a:rPr lang="it-IT" sz="2400" spc="-1">
                <a:solidFill>
                  <a:srgbClr val="000000"/>
                </a:solidFill>
                <a:uFill>
                  <a:solidFill>
                    <a:srgbClr val="FFFFFF"/>
                  </a:solidFill>
                </a:uFill>
                <a:latin typeface="Calibri"/>
                <a:ea typeface="DejaVu Sans"/>
              </a:rPr>
              <a:t>, disciplinato dalla l. n. 241 del 1990 e dal regolamento d.P.R. n. 1 84 del 2006, avente ad oggetto  i  </a:t>
            </a:r>
            <a:r>
              <a:rPr lang="it-IT" sz="2400" i="1" spc="-1">
                <a:solidFill>
                  <a:srgbClr val="000000"/>
                </a:solidFill>
                <a:uFill>
                  <a:solidFill>
                    <a:srgbClr val="FFFFFF"/>
                  </a:solidFill>
                </a:uFill>
                <a:latin typeface="Calibri"/>
                <a:ea typeface="DejaVu Sans"/>
              </a:rPr>
              <a:t>"documenti", </a:t>
            </a:r>
            <a:r>
              <a:rPr lang="it-IT" sz="2400" spc="-1">
                <a:solidFill>
                  <a:srgbClr val="000000"/>
                </a:solidFill>
                <a:uFill>
                  <a:solidFill>
                    <a:srgbClr val="FFFFFF"/>
                  </a:solidFill>
                </a:uFill>
                <a:latin typeface="Calibri"/>
                <a:ea typeface="DejaVu Sans"/>
              </a:rPr>
              <a:t>cioè atti  già  formati  detenuti  dall'amministrazione,  ed  esercitabile   da   </a:t>
            </a:r>
            <a:r>
              <a:rPr lang="it-IT" sz="2400" i="1" spc="-1">
                <a:solidFill>
                  <a:srgbClr val="000000"/>
                </a:solidFill>
                <a:uFill>
                  <a:solidFill>
                    <a:srgbClr val="FFFFFF"/>
                  </a:solidFill>
                </a:uFill>
                <a:latin typeface="Calibri"/>
                <a:ea typeface="DejaVu Sans"/>
              </a:rPr>
              <a:t>"interessati" </a:t>
            </a:r>
            <a:r>
              <a:rPr lang="it-IT" sz="2400" spc="-1">
                <a:solidFill>
                  <a:srgbClr val="000000"/>
                </a:solidFill>
                <a:uFill>
                  <a:solidFill>
                    <a:srgbClr val="FFFFFF"/>
                  </a:solidFill>
                </a:uFill>
                <a:latin typeface="Calibri"/>
                <a:ea typeface="DejaVu Sans"/>
              </a:rPr>
              <a:t>qualificati, ossia </a:t>
            </a:r>
            <a:r>
              <a:rPr lang="it-IT" sz="2400" i="1" spc="-1">
                <a:solidFill>
                  <a:srgbClr val="000000"/>
                </a:solidFill>
                <a:uFill>
                  <a:solidFill>
                    <a:srgbClr val="FFFFFF"/>
                  </a:solidFill>
                </a:uFill>
                <a:latin typeface="Calibri"/>
                <a:ea typeface="DejaVu Sans"/>
              </a:rPr>
              <a:t>"i soggetti privati, compresi quelli portatori di interessi pubblici o diffusi, che abbiano un interesse diretto, concreto e attuale, corrispondente ad una situazione giuridicamente tutelata e collegata al documento al quale è chiesto l'accesso";</a:t>
            </a:r>
            <a:endParaRPr lang="it-IT" sz="2400" spc="-1">
              <a:solidFill>
                <a:srgbClr val="000000"/>
              </a:solidFill>
              <a:uFill>
                <a:solidFill>
                  <a:srgbClr val="FFFFFF"/>
                </a:solidFill>
              </a:uFill>
              <a:latin typeface="Arial"/>
            </a:endParaRPr>
          </a:p>
        </p:txBody>
      </p:sp>
      <p:sp>
        <p:nvSpPr>
          <p:cNvPr id="422" name="CustomShape 3"/>
          <p:cNvSpPr/>
          <p:nvPr/>
        </p:nvSpPr>
        <p:spPr>
          <a:xfrm>
            <a:off x="4648080" y="6356520"/>
            <a:ext cx="2894400" cy="3639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ransition spd="slow">
    <p:push di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a:t>Forme di pubblicità e comunicazione da osservare per le procedure di acquisto in economia di servizi e forniture</a:t>
            </a:r>
            <a:endParaRPr lang="it-IT" sz="2800" dirty="0"/>
          </a:p>
        </p:txBody>
      </p:sp>
      <p:sp>
        <p:nvSpPr>
          <p:cNvPr id="3" name="Segnaposto contenuto 2"/>
          <p:cNvSpPr>
            <a:spLocks noGrp="1"/>
          </p:cNvSpPr>
          <p:nvPr>
            <p:ph idx="1"/>
          </p:nvPr>
        </p:nvSpPr>
        <p:spPr/>
        <p:txBody>
          <a:bodyPr>
            <a:normAutofit/>
          </a:bodyPr>
          <a:lstStyle/>
          <a:p>
            <a:pPr marL="0" indent="0">
              <a:buNone/>
            </a:pPr>
            <a:br>
              <a:rPr lang="it-IT" b="1" dirty="0"/>
            </a:br>
            <a:r>
              <a:rPr lang="it-IT" dirty="0"/>
              <a:t>Le procedure di acquisto in economia di beni e servizi </a:t>
            </a:r>
            <a:r>
              <a:rPr lang="it-IT" u="sng" dirty="0"/>
              <a:t>non sono soggette </a:t>
            </a:r>
            <a:r>
              <a:rPr lang="it-IT" dirty="0"/>
              <a:t>agli obblighi di pubblicità normalmente previsti per gli affidamenti sotto soglia, fermo restando che l’attività amministrativa deve comunque essere improntata al rispetto dei principi della massima trasparenza, di parità di trattamento e di non discriminazione.</a:t>
            </a:r>
            <a:br>
              <a:rPr lang="it-IT" b="1" dirty="0"/>
            </a:br>
            <a:r>
              <a:rPr lang="it-IT" dirty="0"/>
              <a:t>Nel caso di cottimo fiduciario, l’esito della procedura è soggetto ad avviso di post-informazione pubblicato sul profilo del committente (a partire dall’8 giugno 2011).</a:t>
            </a:r>
          </a:p>
        </p:txBody>
      </p:sp>
    </p:spTree>
    <p:extLst>
      <p:ext uri="{BB962C8B-B14F-4D97-AF65-F5344CB8AC3E}">
        <p14:creationId xmlns:p14="http://schemas.microsoft.com/office/powerpoint/2010/main" val="22035022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900793" y="2209800"/>
            <a:ext cx="874871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2400" dirty="0"/>
              <a:t>L’esito degli affidamenti mediante cottimo fiduciario è soggetto ad avviso di post informazione mediante pubblicazione sul profilo del committente (artt. 173 e 331 del D.P.R. n. 207/2010).</a:t>
            </a:r>
          </a:p>
          <a:p>
            <a:r>
              <a:rPr lang="it-IT" altLang="it-IT" sz="2400" dirty="0"/>
              <a:t>Si tratta di un avviso sintetico contenente gli elementi essenziali dell’appalto aggiudicato  (oggetto, procedura seguita, numero ed eventuale nominativo delle ditte invitate e  dell’aggiudicatario, importo e data di aggiudicazione, nominativo del responsabile del procedimento ecc.), distinto dal verbale di aggiudicazione provvisoria e dal provvedimento di aggiudicazione definitiva, la cui pubblicazione non è invece necessaria.</a:t>
            </a:r>
          </a:p>
        </p:txBody>
      </p:sp>
      <p:sp>
        <p:nvSpPr>
          <p:cNvPr id="2" name="Titolo 1">
            <a:extLst>
              <a:ext uri="{FF2B5EF4-FFF2-40B4-BE49-F238E27FC236}">
                <a16:creationId xmlns:a16="http://schemas.microsoft.com/office/drawing/2014/main" id="{9C57884E-E1B7-45D2-9D74-AF8590BFE713}"/>
              </a:ext>
            </a:extLst>
          </p:cNvPr>
          <p:cNvSpPr>
            <a:spLocks noGrp="1"/>
          </p:cNvSpPr>
          <p:nvPr>
            <p:ph type="title"/>
          </p:nvPr>
        </p:nvSpPr>
        <p:spPr/>
        <p:txBody>
          <a:bodyPr/>
          <a:lstStyle/>
          <a:p>
            <a:pPr algn="ctr"/>
            <a:r>
              <a:rPr lang="it-IT" dirty="0"/>
              <a:t>Pubblicità legale nel cottimo fiduciario</a:t>
            </a:r>
          </a:p>
        </p:txBody>
      </p:sp>
      <p:sp>
        <p:nvSpPr>
          <p:cNvPr id="3" name="Segnaposto contenuto 2">
            <a:extLst>
              <a:ext uri="{FF2B5EF4-FFF2-40B4-BE49-F238E27FC236}">
                <a16:creationId xmlns:a16="http://schemas.microsoft.com/office/drawing/2014/main" id="{53355B54-221F-4EFB-AD47-1D2E387E1081}"/>
              </a:ext>
            </a:extLst>
          </p:cNvPr>
          <p:cNvSpPr>
            <a:spLocks noGrp="1"/>
          </p:cNvSpPr>
          <p:nvPr>
            <p:ph idx="1"/>
          </p:nvPr>
        </p:nvSpPr>
        <p:spPr/>
        <p:txBody>
          <a:bodyPr/>
          <a:lstStyle/>
          <a:p>
            <a:endParaRPr lang="it-IT" dirty="0"/>
          </a:p>
        </p:txBody>
      </p:sp>
    </p:spTree>
    <p:extLst>
      <p:ext uri="{BB962C8B-B14F-4D97-AF65-F5344CB8AC3E}">
        <p14:creationId xmlns:p14="http://schemas.microsoft.com/office/powerpoint/2010/main" val="15908463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2208214" y="1557338"/>
            <a:ext cx="792003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ltLang="it-IT" sz="2000" dirty="0"/>
          </a:p>
          <a:p>
            <a:r>
              <a:rPr lang="it-IT" altLang="it-IT" sz="2000" dirty="0"/>
              <a:t>1. Copia dei contratti e delle convenzioni conclusi con l'ordinaria contrattazione è messa a disposizione del Consiglio di istituto nella prima riunione utile ed affissa all'albo della scuola.</a:t>
            </a:r>
            <a:br>
              <a:rPr lang="it-IT" altLang="it-IT" sz="2000" dirty="0"/>
            </a:br>
            <a:r>
              <a:rPr lang="it-IT" altLang="it-IT" sz="2000" dirty="0"/>
              <a:t>2. Una relazione sull'attività negoziale svolta dal dirigente dell'istituzione scolastica è presentata alla prima riunione successiva del Consiglio di istituto. Il dirigente riferisce, nella stessa sede, sull'attuazione dei contratti e delle convenzioni.</a:t>
            </a:r>
            <a:br>
              <a:rPr lang="it-IT" altLang="it-IT" sz="2000" dirty="0"/>
            </a:br>
            <a:r>
              <a:rPr lang="it-IT" altLang="it-IT" sz="2000" dirty="0"/>
              <a:t>3. E' assicurato l'esercizio del diritto di accesso degli interessati alla documentazione inerente l'attività contrattuale svolta o programmata, ai sensi degli articoli 22 e seguenti della legge 7 agosto 1990, n. 241.</a:t>
            </a:r>
            <a:br>
              <a:rPr lang="it-IT" altLang="it-IT" sz="2000" dirty="0"/>
            </a:br>
            <a:r>
              <a:rPr lang="it-IT" altLang="it-IT" sz="2000" dirty="0"/>
              <a:t>4. Il direttore provvede alla tenuta della predetta documentazione.</a:t>
            </a:r>
            <a:br>
              <a:rPr lang="it-IT" altLang="it-IT" sz="2000" dirty="0"/>
            </a:br>
            <a:r>
              <a:rPr lang="it-IT" altLang="it-IT" sz="2000" dirty="0"/>
              <a:t>5. Il rilascio delle copie della documentazione in favore dei membri del Consiglio di istituto e degli altri organi dell'istituto è gratuito ed è subordinato ad una richiesta nominativa e motivata.</a:t>
            </a:r>
          </a:p>
        </p:txBody>
      </p:sp>
      <p:sp>
        <p:nvSpPr>
          <p:cNvPr id="2" name="CasellaDiTesto 1"/>
          <p:cNvSpPr txBox="1"/>
          <p:nvPr/>
        </p:nvSpPr>
        <p:spPr>
          <a:xfrm>
            <a:off x="3505200" y="533400"/>
            <a:ext cx="5638800" cy="523220"/>
          </a:xfrm>
          <a:prstGeom prst="rect">
            <a:avLst/>
          </a:prstGeom>
          <a:noFill/>
        </p:spPr>
        <p:txBody>
          <a:bodyPr wrap="square" rtlCol="0">
            <a:spAutoFit/>
          </a:bodyPr>
          <a:lstStyle/>
          <a:p>
            <a:r>
              <a:rPr lang="it-IT" sz="2800" dirty="0"/>
              <a:t>La pubblicità secondo il d.i. 129/2018</a:t>
            </a:r>
          </a:p>
        </p:txBody>
      </p:sp>
    </p:spTree>
    <p:extLst>
      <p:ext uri="{BB962C8B-B14F-4D97-AF65-F5344CB8AC3E}">
        <p14:creationId xmlns:p14="http://schemas.microsoft.com/office/powerpoint/2010/main" val="30145223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BCF405-7678-47F3-BAC7-AF84A54EC575}"/>
              </a:ext>
            </a:extLst>
          </p:cNvPr>
          <p:cNvSpPr>
            <a:spLocks noGrp="1"/>
          </p:cNvSpPr>
          <p:nvPr>
            <p:ph type="title"/>
          </p:nvPr>
        </p:nvSpPr>
        <p:spPr/>
        <p:txBody>
          <a:bodyPr/>
          <a:lstStyle/>
          <a:p>
            <a:r>
              <a:rPr lang="it-IT" dirty="0"/>
              <a:t>Gli accorgimenti tecnici di pubblicazione per la protezione della Privacy</a:t>
            </a:r>
          </a:p>
        </p:txBody>
      </p:sp>
      <p:sp>
        <p:nvSpPr>
          <p:cNvPr id="3" name="Segnaposto contenuto 2">
            <a:extLst>
              <a:ext uri="{FF2B5EF4-FFF2-40B4-BE49-F238E27FC236}">
                <a16:creationId xmlns:a16="http://schemas.microsoft.com/office/drawing/2014/main" id="{EE307639-7B8B-4162-BBF6-1432C1F0BD8C}"/>
              </a:ext>
            </a:extLst>
          </p:cNvPr>
          <p:cNvSpPr>
            <a:spLocks noGrp="1"/>
          </p:cNvSpPr>
          <p:nvPr>
            <p:ph idx="1"/>
          </p:nvPr>
        </p:nvSpPr>
        <p:spPr/>
        <p:txBody>
          <a:bodyPr/>
          <a:lstStyle/>
          <a:p>
            <a:r>
              <a:rPr lang="it-IT" dirty="0">
                <a:hlinkClick r:id="rId2"/>
              </a:rPr>
              <a:t>https://www.garanteprivacy.it/documents/10160/0/La+trasparenza+sui+siti+web+della+PA+-+Linee+guida+del+Garante.pdf/0d55f7e1-4af4-4db0-b482-10d8791482c8?version=1.0</a:t>
            </a:r>
            <a:endParaRPr lang="it-IT" dirty="0"/>
          </a:p>
          <a:p>
            <a:endParaRPr lang="it-IT" dirty="0"/>
          </a:p>
        </p:txBody>
      </p:sp>
    </p:spTree>
    <p:extLst>
      <p:ext uri="{BB962C8B-B14F-4D97-AF65-F5344CB8AC3E}">
        <p14:creationId xmlns:p14="http://schemas.microsoft.com/office/powerpoint/2010/main" val="17054076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8C63C6-D800-4473-84EB-F1F8BA107D16}"/>
              </a:ext>
            </a:extLst>
          </p:cNvPr>
          <p:cNvSpPr>
            <a:spLocks noGrp="1"/>
          </p:cNvSpPr>
          <p:nvPr>
            <p:ph type="title"/>
          </p:nvPr>
        </p:nvSpPr>
        <p:spPr/>
        <p:txBody>
          <a:bodyPr/>
          <a:lstStyle/>
          <a:p>
            <a:endParaRPr lang="it-IT"/>
          </a:p>
        </p:txBody>
      </p:sp>
      <p:pic>
        <p:nvPicPr>
          <p:cNvPr id="5" name="Segnaposto contenuto 4">
            <a:extLst>
              <a:ext uri="{FF2B5EF4-FFF2-40B4-BE49-F238E27FC236}">
                <a16:creationId xmlns:a16="http://schemas.microsoft.com/office/drawing/2014/main" id="{947AB9EA-2240-4E19-AF51-B790614FEDAD}"/>
              </a:ext>
            </a:extLst>
          </p:cNvPr>
          <p:cNvPicPr>
            <a:picLocks noGrp="1" noChangeAspect="1"/>
          </p:cNvPicPr>
          <p:nvPr>
            <p:ph idx="1"/>
          </p:nvPr>
        </p:nvPicPr>
        <p:blipFill>
          <a:blip r:embed="rId2"/>
          <a:stretch>
            <a:fillRect/>
          </a:stretch>
        </p:blipFill>
        <p:spPr>
          <a:xfrm>
            <a:off x="2222327" y="0"/>
            <a:ext cx="6675093" cy="6895009"/>
          </a:xfrm>
        </p:spPr>
      </p:pic>
    </p:spTree>
    <p:extLst>
      <p:ext uri="{BB962C8B-B14F-4D97-AF65-F5344CB8AC3E}">
        <p14:creationId xmlns:p14="http://schemas.microsoft.com/office/powerpoint/2010/main" val="383485487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8A794ED-EF38-4DF2-83DB-3D39DA2C7E1B}"/>
              </a:ext>
            </a:extLst>
          </p:cNvPr>
          <p:cNvSpPr>
            <a:spLocks noGrp="1"/>
          </p:cNvSpPr>
          <p:nvPr>
            <p:ph type="title"/>
          </p:nvPr>
        </p:nvSpPr>
        <p:spPr>
          <a:xfrm>
            <a:off x="831850" y="1165208"/>
            <a:ext cx="10515600" cy="2852737"/>
          </a:xfrm>
        </p:spPr>
        <p:txBody>
          <a:bodyPr/>
          <a:lstStyle/>
          <a:p>
            <a:pPr algn="ctr"/>
            <a:r>
              <a:rPr lang="it-IT" dirty="0"/>
              <a:t>Grazie a tutti per l’attenzione</a:t>
            </a:r>
          </a:p>
        </p:txBody>
      </p:sp>
      <p:sp>
        <p:nvSpPr>
          <p:cNvPr id="5" name="Segnaposto testo 4">
            <a:extLst>
              <a:ext uri="{FF2B5EF4-FFF2-40B4-BE49-F238E27FC236}">
                <a16:creationId xmlns:a16="http://schemas.microsoft.com/office/drawing/2014/main" id="{7F6E81E8-5D15-4C95-AE58-EAE487E90487}"/>
              </a:ext>
            </a:extLst>
          </p:cNvPr>
          <p:cNvSpPr>
            <a:spLocks noGrp="1"/>
          </p:cNvSpPr>
          <p:nvPr>
            <p:ph type="body" idx="1"/>
          </p:nvPr>
        </p:nvSpPr>
        <p:spPr/>
        <p:txBody>
          <a:bodyPr/>
          <a:lstStyle/>
          <a:p>
            <a:pPr algn="r"/>
            <a:r>
              <a:rPr lang="it-IT" dirty="0"/>
              <a:t>Anna Armone</a:t>
            </a:r>
          </a:p>
        </p:txBody>
      </p:sp>
    </p:spTree>
    <p:extLst>
      <p:ext uri="{BB962C8B-B14F-4D97-AF65-F5344CB8AC3E}">
        <p14:creationId xmlns:p14="http://schemas.microsoft.com/office/powerpoint/2010/main" val="29756089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8167</Words>
  <Application>Microsoft Office PowerPoint</Application>
  <PresentationFormat>Widescreen</PresentationFormat>
  <Paragraphs>491</Paragraphs>
  <Slides>95</Slides>
  <Notes>11</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95</vt:i4>
      </vt:variant>
    </vt:vector>
  </HeadingPairs>
  <TitlesOfParts>
    <vt:vector size="106" baseType="lpstr">
      <vt:lpstr>Arial</vt:lpstr>
      <vt:lpstr>Arial-BoldItalicMT</vt:lpstr>
      <vt:lpstr>Arial-BoldMT</vt:lpstr>
      <vt:lpstr>ArialMT</vt:lpstr>
      <vt:lpstr>Calibri</vt:lpstr>
      <vt:lpstr>Calibri Light</vt:lpstr>
      <vt:lpstr>Times New Roman</vt:lpstr>
      <vt:lpstr>Verdana</vt:lpstr>
      <vt:lpstr>Wingdings</vt:lpstr>
      <vt:lpstr>Wingdings-Regular-Identity-H</vt:lpstr>
      <vt:lpstr>Tema di Office</vt:lpstr>
      <vt:lpstr>«LA TRASPARENZA Amministrativa: Gli obblighi delle scuole connessi alle funzioni e alla gestione dell’albo online e all’amministrazione trasparente»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Registro degli accessi e RPD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Modalità di protezione dei dati contenuti in atti e documenti da pubblicare</vt:lpstr>
      <vt:lpstr>La definizione di albo</vt:lpstr>
      <vt:lpstr>In cosa consiste l’albo https://www.istituto-colombo.edu.it/albo </vt:lpstr>
      <vt:lpstr>Il referto di pubblicazione</vt:lpstr>
      <vt:lpstr>Pubblicazione all’albo on line </vt:lpstr>
      <vt:lpstr>L’albo online</vt:lpstr>
      <vt:lpstr>La contemporanea pubblicazione di dati </vt:lpstr>
      <vt:lpstr>d.lgs. N. 82/2005 art. 32</vt:lpstr>
      <vt:lpstr>La pubblicità legale</vt:lpstr>
      <vt:lpstr>Albo on line </vt:lpstr>
      <vt:lpstr>La pubblicità legale</vt:lpstr>
      <vt:lpstr>Modalità di pubblicazione dei documenti all’Albo on line</vt:lpstr>
      <vt:lpstr>Caratteristiche del processo di pubblicazione</vt:lpstr>
      <vt:lpstr>Le linee guida Agid</vt:lpstr>
      <vt:lpstr>Caratteristiche del processo di pubblicazione</vt:lpstr>
      <vt:lpstr>Pubblicità </vt:lpstr>
      <vt:lpstr>La pubblicità nell’attività negoziale</vt:lpstr>
      <vt:lpstr>Nel caso di cottimo fiduciario per l’acquisizione di lavori forme di pubblicità che devono essere osservate dalla stazione appaltante dopo l’affidamento</vt:lpstr>
      <vt:lpstr>Presentazione standard di PowerPoint</vt:lpstr>
      <vt:lpstr>Forme di pubblicità e comunicazione da osservare per le procedure di acquisto in economia di servizi e forniture</vt:lpstr>
      <vt:lpstr>Pubblicità legale nel cottimo fiduciario</vt:lpstr>
      <vt:lpstr>Presentazione standard di PowerPoint</vt:lpstr>
      <vt:lpstr>Gli accorgimenti tecnici di pubblicazione per la protezione della Privacy</vt:lpstr>
      <vt:lpstr>Presentazione standard di PowerPoint</vt:lpstr>
      <vt:lpstr>Grazie a tutti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“LA TRASPARENZA Amministrativa: Gli obblighi delle scuole connessi alle funzioni e alla gestione dell’albo online e all’amministrazione trasparente</dc:title>
  <dc:creator>anna armone</dc:creator>
  <cp:lastModifiedBy>anna armone</cp:lastModifiedBy>
  <cp:revision>3</cp:revision>
  <dcterms:created xsi:type="dcterms:W3CDTF">2022-04-22T20:22:37Z</dcterms:created>
  <dcterms:modified xsi:type="dcterms:W3CDTF">2022-04-23T04:47:21Z</dcterms:modified>
</cp:coreProperties>
</file>