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70" r:id="rId9"/>
    <p:sldId id="263" r:id="rId10"/>
    <p:sldId id="271" r:id="rId11"/>
    <p:sldId id="264" r:id="rId12"/>
    <p:sldId id="265" r:id="rId13"/>
    <p:sldId id="269" r:id="rId14"/>
    <p:sldId id="266"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7" d="100"/>
          <a:sy n="77" d="100"/>
        </p:scale>
        <p:origin x="-336"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9C3BF-6E19-4C79-920B-A3D24F44236A}" type="datetimeFigureOut">
              <a:rPr lang="it-IT" smtClean="0"/>
              <a:t>05/02/2022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04E6A-410C-44F4-81E1-CCC542974C98}" type="slidenum">
              <a:rPr lang="it-IT" smtClean="0"/>
              <a:t>‹N›</a:t>
            </a:fld>
            <a:endParaRPr lang="it-IT"/>
          </a:p>
        </p:txBody>
      </p:sp>
    </p:spTree>
    <p:extLst>
      <p:ext uri="{BB962C8B-B14F-4D97-AF65-F5344CB8AC3E}">
        <p14:creationId xmlns:p14="http://schemas.microsoft.com/office/powerpoint/2010/main" val="190317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04E6A-410C-44F4-81E1-CCC542974C98}" type="slidenum">
              <a:rPr lang="it-IT" smtClean="0"/>
              <a:t>1</a:t>
            </a:fld>
            <a:endParaRPr lang="it-IT"/>
          </a:p>
        </p:txBody>
      </p:sp>
    </p:spTree>
    <p:extLst>
      <p:ext uri="{BB962C8B-B14F-4D97-AF65-F5344CB8AC3E}">
        <p14:creationId xmlns:p14="http://schemas.microsoft.com/office/powerpoint/2010/main" val="43915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18FB7A-36F2-4DB2-A008-C0D0AF3B0018}"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ADBE13B4-44CF-4034-9E03-115ECD672A7A}" type="datetime1">
              <a:rPr lang="en-US" smtClean="0"/>
              <a:t>2/5/2022</a:t>
            </a:fld>
            <a:endParaRPr lang="en-US" dirty="0"/>
          </a:p>
        </p:txBody>
      </p:sp>
      <p:sp>
        <p:nvSpPr>
          <p:cNvPr id="6" name="Footer Placeholder 5"/>
          <p:cNvSpPr>
            <a:spLocks noGrp="1"/>
          </p:cNvSpPr>
          <p:nvPr>
            <p:ph type="ftr" sz="quarter" idx="11"/>
          </p:nvPr>
        </p:nvSpPr>
        <p:spPr/>
        <p:txBody>
          <a:bodyPr/>
          <a:lstStyle/>
          <a:p>
            <a:r>
              <a:rPr lang="it-IT"/>
              <a:t>Proteo Fare Sapere - Conferenza di programma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6C8F824-F389-4BFD-A84D-351714731BF3}"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it-IT"/>
              <a:t>Fare clic per modificare stili del testo dello schema</a:t>
            </a:r>
          </a:p>
        </p:txBody>
      </p:sp>
      <p:sp>
        <p:nvSpPr>
          <p:cNvPr id="4" name="Date Placeholder 3"/>
          <p:cNvSpPr>
            <a:spLocks noGrp="1"/>
          </p:cNvSpPr>
          <p:nvPr>
            <p:ph type="dt" sz="half" idx="10"/>
          </p:nvPr>
        </p:nvSpPr>
        <p:spPr/>
        <p:txBody>
          <a:bodyPr/>
          <a:lstStyle/>
          <a:p>
            <a:fld id="{FAB3FC00-167E-4BB5-9F44-25A7CB54CAD1}"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it-IT"/>
              <a:t>Fare clic per modificare stili del testo dello schema</a:t>
            </a:r>
          </a:p>
        </p:txBody>
      </p:sp>
      <p:sp>
        <p:nvSpPr>
          <p:cNvPr id="4" name="Date Placeholder 3"/>
          <p:cNvSpPr>
            <a:spLocks noGrp="1"/>
          </p:cNvSpPr>
          <p:nvPr>
            <p:ph type="dt" sz="half" idx="10"/>
          </p:nvPr>
        </p:nvSpPr>
        <p:spPr/>
        <p:txBody>
          <a:bodyPr/>
          <a:lstStyle/>
          <a:p>
            <a:fld id="{63A12EB2-D5C5-41CE-8C5D-50C097E17EF9}"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2556F51-C0A9-4E98-8B2D-90FE61AF9D3E}"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00B56E3-C296-4FF7-BF1B-4032E309EF7A}"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97F26F-4B0A-4F36-9C4A-FE33013B6A8E}"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E42562-8F50-4C5A-A2D1-01423989AD53}"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143B236-94BA-47B0-9B31-90C59FD22FAC}"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E3CC1424-5BC9-4E55-8407-55308E48059F}" type="datetime1">
              <a:rPr lang="en-US" smtClean="0"/>
              <a:t>2/5/2022</a:t>
            </a:fld>
            <a:endParaRPr lang="en-US" dirty="0"/>
          </a:p>
        </p:txBody>
      </p:sp>
      <p:sp>
        <p:nvSpPr>
          <p:cNvPr id="5" name="Footer Placeholder 4"/>
          <p:cNvSpPr>
            <a:spLocks noGrp="1"/>
          </p:cNvSpPr>
          <p:nvPr>
            <p:ph type="ftr" sz="quarter" idx="11"/>
          </p:nvPr>
        </p:nvSpPr>
        <p:spPr/>
        <p:txBody>
          <a:bodyPr/>
          <a:lstStyle/>
          <a:p>
            <a:r>
              <a:rPr lang="it-IT"/>
              <a:t>Proteo Fare Sapere - Conferenza di programma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B45F210-8C69-4B9A-98D7-DA172A9C26EF}" type="datetime1">
              <a:rPr lang="en-US" smtClean="0"/>
              <a:t>2/5/2022</a:t>
            </a:fld>
            <a:endParaRPr lang="en-US" dirty="0"/>
          </a:p>
        </p:txBody>
      </p:sp>
      <p:sp>
        <p:nvSpPr>
          <p:cNvPr id="6" name="Footer Placeholder 5"/>
          <p:cNvSpPr>
            <a:spLocks noGrp="1"/>
          </p:cNvSpPr>
          <p:nvPr>
            <p:ph type="ftr" sz="quarter" idx="11"/>
          </p:nvPr>
        </p:nvSpPr>
        <p:spPr/>
        <p:txBody>
          <a:bodyPr/>
          <a:lstStyle/>
          <a:p>
            <a:r>
              <a:rPr lang="it-IT"/>
              <a:t>Proteo Fare Sapere - Conferenza di programma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D90F655-B681-4916-B784-59C63A186238}" type="datetime1">
              <a:rPr lang="en-US" smtClean="0"/>
              <a:t>2/5/2022</a:t>
            </a:fld>
            <a:endParaRPr lang="en-US" dirty="0"/>
          </a:p>
        </p:txBody>
      </p:sp>
      <p:sp>
        <p:nvSpPr>
          <p:cNvPr id="8" name="Footer Placeholder 7"/>
          <p:cNvSpPr>
            <a:spLocks noGrp="1"/>
          </p:cNvSpPr>
          <p:nvPr>
            <p:ph type="ftr" sz="quarter" idx="11"/>
          </p:nvPr>
        </p:nvSpPr>
        <p:spPr/>
        <p:txBody>
          <a:bodyPr/>
          <a:lstStyle/>
          <a:p>
            <a:r>
              <a:rPr lang="it-IT"/>
              <a:t>Proteo Fare Sapere - Conferenza di programma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B957CE5-3628-46CE-8422-7A31ED399D20}" type="datetime1">
              <a:rPr lang="en-US" smtClean="0"/>
              <a:t>2/5/2022</a:t>
            </a:fld>
            <a:endParaRPr lang="en-US" dirty="0"/>
          </a:p>
        </p:txBody>
      </p:sp>
      <p:sp>
        <p:nvSpPr>
          <p:cNvPr id="4" name="Footer Placeholder 3"/>
          <p:cNvSpPr>
            <a:spLocks noGrp="1"/>
          </p:cNvSpPr>
          <p:nvPr>
            <p:ph type="ftr" sz="quarter" idx="11"/>
          </p:nvPr>
        </p:nvSpPr>
        <p:spPr/>
        <p:txBody>
          <a:bodyPr/>
          <a:lstStyle/>
          <a:p>
            <a:r>
              <a:rPr lang="it-IT"/>
              <a:t>Proteo Fare Sapere - Conferenza di programma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596CB-BB46-455B-9FDF-D2FE40984A3C}" type="datetime1">
              <a:rPr lang="en-US" smtClean="0"/>
              <a:t>2/5/2022</a:t>
            </a:fld>
            <a:endParaRPr lang="en-US" dirty="0"/>
          </a:p>
        </p:txBody>
      </p:sp>
      <p:sp>
        <p:nvSpPr>
          <p:cNvPr id="3" name="Footer Placeholder 2"/>
          <p:cNvSpPr>
            <a:spLocks noGrp="1"/>
          </p:cNvSpPr>
          <p:nvPr>
            <p:ph type="ftr" sz="quarter" idx="11"/>
          </p:nvPr>
        </p:nvSpPr>
        <p:spPr/>
        <p:txBody>
          <a:bodyPr/>
          <a:lstStyle/>
          <a:p>
            <a:r>
              <a:rPr lang="it-IT"/>
              <a:t>Proteo Fare Sapere - Conferenza di programma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2002AC8-BE3D-4259-89B0-4428A2160980}" type="datetime1">
              <a:rPr lang="en-US" smtClean="0"/>
              <a:t>2/5/2022</a:t>
            </a:fld>
            <a:endParaRPr lang="en-US" dirty="0"/>
          </a:p>
        </p:txBody>
      </p:sp>
      <p:sp>
        <p:nvSpPr>
          <p:cNvPr id="6" name="Footer Placeholder 5"/>
          <p:cNvSpPr>
            <a:spLocks noGrp="1"/>
          </p:cNvSpPr>
          <p:nvPr>
            <p:ph type="ftr" sz="quarter" idx="11"/>
          </p:nvPr>
        </p:nvSpPr>
        <p:spPr/>
        <p:txBody>
          <a:bodyPr/>
          <a:lstStyle/>
          <a:p>
            <a:r>
              <a:rPr lang="it-IT"/>
              <a:t>Proteo Fare Sapere - Conferenza di programma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it-IT"/>
              <a:t>Fare clic per modificare lo stile del titolo</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a:xfrm>
            <a:off x="6399212" y="5883275"/>
            <a:ext cx="914400" cy="365125"/>
          </a:xfrm>
        </p:spPr>
        <p:txBody>
          <a:bodyPr/>
          <a:lstStyle/>
          <a:p>
            <a:fld id="{9D516AFD-3CB8-4F2D-859B-F15C183336B6}" type="datetime1">
              <a:rPr lang="en-US" smtClean="0"/>
              <a:t>2/5/2022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r>
              <a:rPr lang="it-IT"/>
              <a:t>Proteo Fare Sapere - Conferenza di programma</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383B2EC-199C-45AE-8808-8745D919547D}" type="datetime1">
              <a:rPr lang="en-US" smtClean="0"/>
              <a:t>2/5/2022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it-IT"/>
              <a:t>Proteo Fare Sapere - Conferenza di programma</a:t>
            </a:r>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94493" y="-395415"/>
            <a:ext cx="8676222" cy="3200400"/>
          </a:xfrm>
        </p:spPr>
        <p:txBody>
          <a:bodyPr/>
          <a:lstStyle/>
          <a:p>
            <a:r>
              <a:rPr lang="it-IT" dirty="0"/>
              <a:t>Istruzione degli adulti</a:t>
            </a:r>
          </a:p>
        </p:txBody>
      </p:sp>
      <p:sp>
        <p:nvSpPr>
          <p:cNvPr id="3" name="Sottotitolo 2"/>
          <p:cNvSpPr>
            <a:spLocks noGrp="1"/>
          </p:cNvSpPr>
          <p:nvPr>
            <p:ph type="subTitle" idx="1"/>
          </p:nvPr>
        </p:nvSpPr>
        <p:spPr>
          <a:xfrm>
            <a:off x="1751012" y="3130378"/>
            <a:ext cx="8676222" cy="2660822"/>
          </a:xfrm>
        </p:spPr>
        <p:txBody>
          <a:bodyPr>
            <a:normAutofit/>
          </a:bodyPr>
          <a:lstStyle/>
          <a:p>
            <a:r>
              <a:rPr lang="it-IT" sz="4000" b="1" i="1" dirty="0">
                <a:effectLst>
                  <a:glow rad="38100">
                    <a:schemeClr val="bg1">
                      <a:lumMod val="50000"/>
                      <a:lumOff val="50000"/>
                      <a:alpha val="20000"/>
                    </a:schemeClr>
                  </a:glow>
                </a:effectLst>
              </a:rPr>
              <a:t>Per un nuovo paradigma</a:t>
            </a:r>
          </a:p>
        </p:txBody>
      </p:sp>
      <p:sp>
        <p:nvSpPr>
          <p:cNvPr id="4" name="Segnaposto data 3"/>
          <p:cNvSpPr>
            <a:spLocks noGrp="1"/>
          </p:cNvSpPr>
          <p:nvPr>
            <p:ph type="dt" sz="half" idx="10"/>
          </p:nvPr>
        </p:nvSpPr>
        <p:spPr/>
        <p:txBody>
          <a:bodyPr/>
          <a:lstStyle/>
          <a:p>
            <a:fld id="{8FBCB399-E488-4E5A-8031-0AC21AE884B1}"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505508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3DA8636-4A91-4543-B178-604824C8313B}"/>
              </a:ext>
            </a:extLst>
          </p:cNvPr>
          <p:cNvSpPr>
            <a:spLocks noGrp="1"/>
          </p:cNvSpPr>
          <p:nvPr>
            <p:ph type="title"/>
          </p:nvPr>
        </p:nvSpPr>
        <p:spPr>
          <a:xfrm>
            <a:off x="1141413" y="132347"/>
            <a:ext cx="9905998" cy="733927"/>
          </a:xfrm>
        </p:spPr>
        <p:txBody>
          <a:bodyPr/>
          <a:lstStyle/>
          <a:p>
            <a:pPr algn="ctr"/>
            <a:r>
              <a:rPr lang="it-IT" b="1" dirty="0"/>
              <a:t>Chi sono i fruitori dei </a:t>
            </a:r>
            <a:r>
              <a:rPr lang="it-IT" b="1" dirty="0" err="1"/>
              <a:t>cpia</a:t>
            </a:r>
            <a:endParaRPr lang="it-IT" b="1" dirty="0"/>
          </a:p>
        </p:txBody>
      </p:sp>
      <p:sp>
        <p:nvSpPr>
          <p:cNvPr id="3" name="Segnaposto contenuto 2">
            <a:extLst>
              <a:ext uri="{FF2B5EF4-FFF2-40B4-BE49-F238E27FC236}">
                <a16:creationId xmlns="" xmlns:a16="http://schemas.microsoft.com/office/drawing/2014/main" id="{2FDD63CA-712F-4A69-A5DF-ECA638924BDE}"/>
              </a:ext>
            </a:extLst>
          </p:cNvPr>
          <p:cNvSpPr>
            <a:spLocks noGrp="1"/>
          </p:cNvSpPr>
          <p:nvPr>
            <p:ph idx="1"/>
          </p:nvPr>
        </p:nvSpPr>
        <p:spPr>
          <a:xfrm>
            <a:off x="1141413" y="1022685"/>
            <a:ext cx="9905998" cy="4768516"/>
          </a:xfrm>
        </p:spPr>
        <p:txBody>
          <a:bodyPr>
            <a:normAutofit/>
          </a:bodyPr>
          <a:lstStyle/>
          <a:p>
            <a:pPr algn="just"/>
            <a:r>
              <a:rPr lang="it-IT" b="1" dirty="0">
                <a:effectLst/>
                <a:latin typeface="Calibri" panose="020F0502020204030204" pitchFamily="34" charset="0"/>
                <a:ea typeface="Times New Roman" panose="02020603050405020304" pitchFamily="18" charset="0"/>
                <a:cs typeface="Times New Roman" panose="02020603050405020304" pitchFamily="18" charset="0"/>
              </a:rPr>
              <a:t>Negli ultimi anni la tipologia di utenza dei CPIA è radicalmente cambiata: oggi ci sono molti richiedenti asilo, minori stranieri non accompagnati, insieme a tanti deboli scolarizzati italiani (in particolare in carcere, spesso analfabeti) e immigrati di tipo economico. Ci sono anche molti studenti italiani giovani, provenienti dalla “scuola del mattino” i quali, una volta bocciati, entrano nei CPIA come ultima possibilità di conseguire una qualifica. Si tratta di un’utenza particolarmente fragile perché, se non seguita opportunamente, rischia di sommare all’insuccesso iniziale altri insuccessi e di arrendersi definitivamente. </a:t>
            </a:r>
          </a:p>
          <a:p>
            <a:pPr algn="just"/>
            <a:r>
              <a:rPr lang="it-IT" b="1" dirty="0">
                <a:effectLst/>
                <a:latin typeface="Calibri" panose="020F0502020204030204" pitchFamily="34" charset="0"/>
                <a:ea typeface="Times New Roman" panose="02020603050405020304" pitchFamily="18" charset="0"/>
                <a:cs typeface="Times New Roman" panose="02020603050405020304" pitchFamily="18" charset="0"/>
              </a:rPr>
              <a:t>L’adulto che frequenta i CPIA (l’utente–tipo </a:t>
            </a:r>
            <a:r>
              <a:rPr lang="it-IT" b="1" dirty="0" err="1">
                <a:effectLst/>
                <a:latin typeface="Calibri" panose="020F0502020204030204" pitchFamily="34" charset="0"/>
                <a:ea typeface="Times New Roman" panose="02020603050405020304" pitchFamily="18" charset="0"/>
                <a:cs typeface="Times New Roman" panose="02020603050405020304" pitchFamily="18" charset="0"/>
              </a:rPr>
              <a:t>dell’IdA</a:t>
            </a:r>
            <a:r>
              <a:rPr lang="it-IT" b="1" dirty="0">
                <a:effectLst/>
                <a:latin typeface="Calibri" panose="020F0502020204030204" pitchFamily="34" charset="0"/>
                <a:ea typeface="Times New Roman" panose="02020603050405020304" pitchFamily="18" charset="0"/>
                <a:cs typeface="Times New Roman" panose="02020603050405020304" pitchFamily="18" charset="0"/>
              </a:rPr>
              <a:t> italiana) è straniero, per lo più non italofono o scarsamente tale. Abbiamo dunque un sistema di istruzione per adulti, in Italia, che ha a che fare con adulti profondamente diversi da quelli italiani e, paradossalmente, gli italiani che frequentano le strutture </a:t>
            </a:r>
            <a:r>
              <a:rPr lang="it-IT" b="1" dirty="0" err="1">
                <a:effectLst/>
                <a:latin typeface="Calibri" panose="020F0502020204030204" pitchFamily="34" charset="0"/>
                <a:ea typeface="Times New Roman" panose="02020603050405020304" pitchFamily="18" charset="0"/>
                <a:cs typeface="Times New Roman" panose="02020603050405020304" pitchFamily="18" charset="0"/>
              </a:rPr>
              <a:t>dell’IdA</a:t>
            </a:r>
            <a:r>
              <a:rPr lang="it-IT" b="1" dirty="0">
                <a:effectLst/>
                <a:latin typeface="Calibri" panose="020F0502020204030204" pitchFamily="34" charset="0"/>
                <a:ea typeface="Times New Roman" panose="02020603050405020304" pitchFamily="18" charset="0"/>
                <a:cs typeface="Times New Roman" panose="02020603050405020304" pitchFamily="18" charset="0"/>
              </a:rPr>
              <a:t> non sono adulti, ma ragazzi fuoriusciti dall’obbligo formativo.</a:t>
            </a:r>
          </a:p>
          <a:p>
            <a:endParaRPr lang="it-IT"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sz="2400" b="1" dirty="0"/>
          </a:p>
        </p:txBody>
      </p:sp>
      <p:sp>
        <p:nvSpPr>
          <p:cNvPr id="4" name="Segnaposto data 3">
            <a:extLst>
              <a:ext uri="{FF2B5EF4-FFF2-40B4-BE49-F238E27FC236}">
                <a16:creationId xmlns="" xmlns:a16="http://schemas.microsoft.com/office/drawing/2014/main" id="{F5F5F63A-F1F6-477F-98EB-CF5C57FF396C}"/>
              </a:ext>
            </a:extLst>
          </p:cNvPr>
          <p:cNvSpPr>
            <a:spLocks noGrp="1"/>
          </p:cNvSpPr>
          <p:nvPr>
            <p:ph type="dt" sz="half" idx="10"/>
          </p:nvPr>
        </p:nvSpPr>
        <p:spPr/>
        <p:txBody>
          <a:bodyPr/>
          <a:lstStyle/>
          <a:p>
            <a:fld id="{0143B236-94BA-47B0-9B31-90C59FD22FAC}" type="datetime1">
              <a:rPr lang="en-US" smtClean="0"/>
              <a:t>2/5/2022</a:t>
            </a:fld>
            <a:endParaRPr lang="en-US" dirty="0"/>
          </a:p>
        </p:txBody>
      </p:sp>
      <p:sp>
        <p:nvSpPr>
          <p:cNvPr id="5" name="Segnaposto numero diapositiva 4">
            <a:extLst>
              <a:ext uri="{FF2B5EF4-FFF2-40B4-BE49-F238E27FC236}">
                <a16:creationId xmlns="" xmlns:a16="http://schemas.microsoft.com/office/drawing/2014/main" id="{2745E6E5-C38E-4B31-BD7D-AEC82E08518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5340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8454" y="247135"/>
            <a:ext cx="10684476" cy="1194487"/>
          </a:xfrm>
        </p:spPr>
        <p:txBody>
          <a:bodyPr/>
          <a:lstStyle/>
          <a:p>
            <a:pPr algn="ctr"/>
            <a:r>
              <a:rPr lang="it-IT" dirty="0">
                <a:effectLst>
                  <a:glow rad="38100">
                    <a:schemeClr val="bg1">
                      <a:lumMod val="65000"/>
                      <a:lumOff val="35000"/>
                      <a:alpha val="40000"/>
                    </a:schemeClr>
                  </a:glow>
                </a:effectLst>
              </a:rPr>
              <a:t>Distinguere </a:t>
            </a:r>
            <a:r>
              <a:rPr lang="it-IT" b="1" dirty="0">
                <a:effectLst>
                  <a:glow rad="38100">
                    <a:schemeClr val="bg1">
                      <a:lumMod val="65000"/>
                      <a:lumOff val="35000"/>
                      <a:alpha val="40000"/>
                    </a:schemeClr>
                  </a:glow>
                </a:effectLst>
              </a:rPr>
              <a:t>domanda</a:t>
            </a:r>
            <a:r>
              <a:rPr lang="it-IT" dirty="0">
                <a:effectLst>
                  <a:glow rad="38100">
                    <a:schemeClr val="bg1">
                      <a:lumMod val="65000"/>
                      <a:lumOff val="35000"/>
                      <a:alpha val="40000"/>
                    </a:schemeClr>
                  </a:glow>
                </a:effectLst>
              </a:rPr>
              <a:t> da </a:t>
            </a:r>
            <a:r>
              <a:rPr lang="it-IT" b="1" dirty="0">
                <a:effectLst>
                  <a:glow rad="38100">
                    <a:schemeClr val="bg1">
                      <a:lumMod val="65000"/>
                      <a:lumOff val="35000"/>
                      <a:alpha val="40000"/>
                    </a:schemeClr>
                  </a:glow>
                </a:effectLst>
              </a:rPr>
              <a:t>bisogno</a:t>
            </a:r>
            <a:r>
              <a:rPr lang="it-IT" dirty="0">
                <a:effectLst>
                  <a:glow rad="38100">
                    <a:schemeClr val="bg1">
                      <a:lumMod val="65000"/>
                      <a:lumOff val="35000"/>
                      <a:alpha val="40000"/>
                    </a:schemeClr>
                  </a:glow>
                </a:effectLst>
              </a:rPr>
              <a:t> di istruzione</a:t>
            </a:r>
          </a:p>
        </p:txBody>
      </p:sp>
      <p:sp>
        <p:nvSpPr>
          <p:cNvPr id="3" name="Segnaposto contenuto 2"/>
          <p:cNvSpPr>
            <a:spLocks noGrp="1"/>
          </p:cNvSpPr>
          <p:nvPr>
            <p:ph idx="1"/>
          </p:nvPr>
        </p:nvSpPr>
        <p:spPr>
          <a:xfrm>
            <a:off x="650790" y="1441623"/>
            <a:ext cx="10939848" cy="4349578"/>
          </a:xfrm>
        </p:spPr>
        <p:txBody>
          <a:bodyPr/>
          <a:lstStyle/>
          <a:p>
            <a:pPr algn="just"/>
            <a:r>
              <a:rPr lang="it-IT" sz="2400" dirty="0">
                <a:effectLst>
                  <a:glow rad="38100">
                    <a:schemeClr val="bg1">
                      <a:lumMod val="50000"/>
                      <a:lumOff val="50000"/>
                      <a:alpha val="20000"/>
                    </a:schemeClr>
                  </a:glow>
                </a:effectLst>
              </a:rPr>
              <a:t>Coloro che si rivolgono ai </a:t>
            </a:r>
            <a:r>
              <a:rPr lang="it-IT" sz="2400" dirty="0" err="1">
                <a:effectLst>
                  <a:glow rad="38100">
                    <a:schemeClr val="bg1">
                      <a:lumMod val="50000"/>
                      <a:lumOff val="50000"/>
                      <a:alpha val="20000"/>
                    </a:schemeClr>
                  </a:glow>
                </a:effectLst>
              </a:rPr>
              <a:t>cpia</a:t>
            </a:r>
            <a:r>
              <a:rPr lang="it-IT" sz="2400" dirty="0">
                <a:effectLst>
                  <a:glow rad="38100">
                    <a:schemeClr val="bg1">
                      <a:lumMod val="50000"/>
                      <a:lumOff val="50000"/>
                      <a:alpha val="20000"/>
                    </a:schemeClr>
                  </a:glow>
                </a:effectLst>
              </a:rPr>
              <a:t> esprimono una </a:t>
            </a:r>
            <a:r>
              <a:rPr lang="it-IT" sz="2400" b="1" dirty="0">
                <a:effectLst>
                  <a:glow rad="38100">
                    <a:schemeClr val="bg1">
                      <a:lumMod val="50000"/>
                      <a:lumOff val="50000"/>
                      <a:alpha val="20000"/>
                    </a:schemeClr>
                  </a:glow>
                </a:effectLst>
              </a:rPr>
              <a:t>domanda di istruzione</a:t>
            </a:r>
            <a:r>
              <a:rPr lang="it-IT" sz="2400" dirty="0">
                <a:effectLst>
                  <a:glow rad="38100">
                    <a:schemeClr val="bg1">
                      <a:lumMod val="50000"/>
                      <a:lumOff val="50000"/>
                      <a:alpha val="20000"/>
                    </a:schemeClr>
                  </a:glow>
                </a:effectLst>
              </a:rPr>
              <a:t> generalmente motivata dalla necessità di acquisire certificazioni di competenze funzionali ad esigenze di lavoro o a processi di integrazione. Si tratta di una ristretta minoranza della popolazione adulta.</a:t>
            </a:r>
          </a:p>
          <a:p>
            <a:pPr algn="just"/>
            <a:r>
              <a:rPr lang="it-IT" sz="2400" dirty="0">
                <a:effectLst>
                  <a:glow rad="38100">
                    <a:schemeClr val="bg1">
                      <a:lumMod val="50000"/>
                      <a:lumOff val="50000"/>
                      <a:alpha val="20000"/>
                    </a:schemeClr>
                  </a:glow>
                </a:effectLst>
              </a:rPr>
              <a:t>Il </a:t>
            </a:r>
            <a:r>
              <a:rPr lang="it-IT" sz="2400" b="1" dirty="0">
                <a:effectLst>
                  <a:glow rad="38100">
                    <a:schemeClr val="bg1">
                      <a:lumMod val="50000"/>
                      <a:lumOff val="50000"/>
                      <a:alpha val="20000"/>
                    </a:schemeClr>
                  </a:glow>
                </a:effectLst>
              </a:rPr>
              <a:t>bisogno di istruzione</a:t>
            </a:r>
            <a:r>
              <a:rPr lang="it-IT" sz="2400" b="1" dirty="0"/>
              <a:t> </a:t>
            </a:r>
            <a:r>
              <a:rPr lang="it-IT" sz="2400" dirty="0">
                <a:effectLst>
                  <a:glow rad="38100">
                    <a:schemeClr val="bg1">
                      <a:lumMod val="50000"/>
                      <a:lumOff val="50000"/>
                      <a:alpha val="20000"/>
                    </a:schemeClr>
                  </a:glow>
                </a:effectLst>
              </a:rPr>
              <a:t>riguarda viceversa gran parte della popolazione adulta, ma si tratta di un bisogno che resta sommerso e inespresso.</a:t>
            </a:r>
          </a:p>
          <a:p>
            <a:pPr algn="just"/>
            <a:r>
              <a:rPr lang="it-IT" sz="2400" b="1" dirty="0">
                <a:effectLst>
                  <a:glow rad="38100">
                    <a:schemeClr val="bg1">
                      <a:lumMod val="50000"/>
                      <a:lumOff val="50000"/>
                      <a:alpha val="20000"/>
                    </a:schemeClr>
                  </a:glow>
                </a:effectLst>
              </a:rPr>
              <a:t>La sfida </a:t>
            </a:r>
            <a:r>
              <a:rPr lang="it-IT" sz="2400" dirty="0">
                <a:effectLst>
                  <a:glow rad="38100">
                    <a:schemeClr val="bg1">
                      <a:lumMod val="50000"/>
                      <a:lumOff val="50000"/>
                      <a:alpha val="20000"/>
                    </a:schemeClr>
                  </a:glow>
                </a:effectLst>
              </a:rPr>
              <a:t>da porre al centro di una nuova strategia è quella di fare emergere questo bisogno per trasformarlo in domanda.</a:t>
            </a:r>
            <a:endParaRPr lang="it-IT" sz="2400" b="1" dirty="0"/>
          </a:p>
          <a:p>
            <a:pPr algn="just"/>
            <a:endParaRPr lang="it-IT" dirty="0"/>
          </a:p>
        </p:txBody>
      </p:sp>
      <p:sp>
        <p:nvSpPr>
          <p:cNvPr id="4" name="Segnaposto data 3"/>
          <p:cNvSpPr>
            <a:spLocks noGrp="1"/>
          </p:cNvSpPr>
          <p:nvPr>
            <p:ph type="dt" sz="half" idx="10"/>
          </p:nvPr>
        </p:nvSpPr>
        <p:spPr/>
        <p:txBody>
          <a:bodyPr/>
          <a:lstStyle/>
          <a:p>
            <a:fld id="{373E9E4C-AE40-4356-806A-0655F4783295}"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58125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609600"/>
            <a:ext cx="9905998" cy="1128584"/>
          </a:xfrm>
        </p:spPr>
        <p:txBody>
          <a:bodyPr/>
          <a:lstStyle/>
          <a:p>
            <a:pPr algn="ctr"/>
            <a:r>
              <a:rPr lang="it-IT" b="1" dirty="0">
                <a:effectLst>
                  <a:glow rad="38100">
                    <a:schemeClr val="bg1">
                      <a:lumMod val="65000"/>
                      <a:lumOff val="35000"/>
                      <a:alpha val="40000"/>
                    </a:schemeClr>
                  </a:glow>
                </a:effectLst>
              </a:rPr>
              <a:t>Quali riforme di sistema?</a:t>
            </a:r>
          </a:p>
        </p:txBody>
      </p:sp>
      <p:sp>
        <p:nvSpPr>
          <p:cNvPr id="3" name="Segnaposto contenuto 2"/>
          <p:cNvSpPr>
            <a:spLocks noGrp="1"/>
          </p:cNvSpPr>
          <p:nvPr>
            <p:ph idx="1"/>
          </p:nvPr>
        </p:nvSpPr>
        <p:spPr>
          <a:xfrm>
            <a:off x="1075509" y="1556952"/>
            <a:ext cx="9989669" cy="3945926"/>
          </a:xfrm>
        </p:spPr>
        <p:txBody>
          <a:bodyPr>
            <a:noAutofit/>
          </a:bodyPr>
          <a:lstStyle/>
          <a:p>
            <a:pPr algn="just"/>
            <a:r>
              <a:rPr lang="it-IT" sz="2400" dirty="0">
                <a:effectLst>
                  <a:glow rad="38100">
                    <a:schemeClr val="bg1">
                      <a:lumMod val="50000"/>
                      <a:lumOff val="50000"/>
                      <a:alpha val="20000"/>
                    </a:schemeClr>
                  </a:glow>
                </a:effectLst>
              </a:rPr>
              <a:t>Rendere effettivo, strutturale e universale l’</a:t>
            </a:r>
            <a:r>
              <a:rPr lang="it-IT" sz="2400" b="1" dirty="0">
                <a:effectLst>
                  <a:glow rad="38100">
                    <a:schemeClr val="bg1">
                      <a:lumMod val="50000"/>
                      <a:lumOff val="50000"/>
                      <a:alpha val="20000"/>
                    </a:schemeClr>
                  </a:glow>
                </a:effectLst>
              </a:rPr>
              <a:t>apprendimento permanente</a:t>
            </a:r>
            <a:r>
              <a:rPr lang="it-IT" sz="2400" dirty="0">
                <a:effectLst>
                  <a:glow rad="38100">
                    <a:schemeClr val="bg1">
                      <a:lumMod val="50000"/>
                      <a:lumOff val="50000"/>
                      <a:alpha val="20000"/>
                    </a:schemeClr>
                  </a:glow>
                </a:effectLst>
              </a:rPr>
              <a:t> e consentire, ad ogni persona che lo desideri, di svolgere una duplice funzione (</a:t>
            </a:r>
            <a:r>
              <a:rPr lang="it-IT" sz="2400" i="1" dirty="0" err="1">
                <a:effectLst>
                  <a:glow rad="38100">
                    <a:schemeClr val="bg1">
                      <a:lumMod val="50000"/>
                      <a:lumOff val="50000"/>
                      <a:alpha val="20000"/>
                    </a:schemeClr>
                  </a:glow>
                </a:effectLst>
              </a:rPr>
              <a:t>magister</a:t>
            </a:r>
            <a:r>
              <a:rPr lang="it-IT" sz="2400" i="1" dirty="0">
                <a:effectLst>
                  <a:glow rad="38100">
                    <a:schemeClr val="bg1">
                      <a:lumMod val="50000"/>
                      <a:lumOff val="50000"/>
                      <a:alpha val="20000"/>
                    </a:schemeClr>
                  </a:glow>
                </a:effectLst>
              </a:rPr>
              <a:t> et </a:t>
            </a:r>
            <a:r>
              <a:rPr lang="it-IT" sz="2400" i="1" dirty="0" err="1">
                <a:effectLst>
                  <a:glow rad="38100">
                    <a:schemeClr val="bg1">
                      <a:lumMod val="50000"/>
                      <a:lumOff val="50000"/>
                      <a:alpha val="20000"/>
                    </a:schemeClr>
                  </a:glow>
                </a:effectLst>
              </a:rPr>
              <a:t>discipulus</a:t>
            </a:r>
            <a:r>
              <a:rPr lang="it-IT" sz="2400" dirty="0">
                <a:effectLst>
                  <a:glow rad="38100">
                    <a:schemeClr val="bg1">
                      <a:lumMod val="50000"/>
                      <a:lumOff val="50000"/>
                      <a:alpha val="20000"/>
                    </a:schemeClr>
                  </a:glow>
                </a:effectLst>
              </a:rPr>
              <a:t>), perché ognuno di noi ha qualcosa da insegnare e molto da imparare.</a:t>
            </a:r>
          </a:p>
          <a:p>
            <a:pPr algn="just"/>
            <a:r>
              <a:rPr lang="it-IT" sz="2400" dirty="0">
                <a:effectLst>
                  <a:glow rad="38100">
                    <a:schemeClr val="bg1">
                      <a:lumMod val="50000"/>
                      <a:lumOff val="50000"/>
                      <a:alpha val="20000"/>
                    </a:schemeClr>
                  </a:glow>
                </a:effectLst>
              </a:rPr>
              <a:t>Formare </a:t>
            </a:r>
            <a:r>
              <a:rPr lang="it-IT" sz="2400" b="1" dirty="0">
                <a:effectLst>
                  <a:glow rad="38100">
                    <a:schemeClr val="bg1">
                      <a:lumMod val="50000"/>
                      <a:lumOff val="50000"/>
                      <a:alpha val="20000"/>
                    </a:schemeClr>
                  </a:glow>
                </a:effectLst>
              </a:rPr>
              <a:t>figure professionali di tipo nuovo</a:t>
            </a:r>
            <a:r>
              <a:rPr lang="it-IT" sz="2400" dirty="0">
                <a:effectLst>
                  <a:glow rad="38100">
                    <a:schemeClr val="bg1">
                      <a:lumMod val="50000"/>
                      <a:lumOff val="50000"/>
                      <a:alpha val="20000"/>
                    </a:schemeClr>
                  </a:glow>
                </a:effectLst>
              </a:rPr>
              <a:t> («facilitatori di processo»): operatori della conoscenza che siano in grado di creare e animare circuiti e relazioni di insegnamento/apprendimento sulla base di piani elaborati dalle istituzioni di riferimento</a:t>
            </a:r>
            <a:r>
              <a:rPr lang="it-IT" sz="2400" dirty="0" smtClean="0">
                <a:effectLst>
                  <a:glow rad="38100">
                    <a:schemeClr val="bg1">
                      <a:lumMod val="50000"/>
                      <a:lumOff val="50000"/>
                      <a:alpha val="20000"/>
                    </a:schemeClr>
                  </a:glow>
                </a:effectLst>
              </a:rPr>
              <a:t>. Va posto tra gli obiettivi di questa attivit</a:t>
            </a:r>
            <a:r>
              <a:rPr lang="it-IT" sz="2400" dirty="0" smtClean="0">
                <a:effectLst>
                  <a:glow rad="38100">
                    <a:schemeClr val="bg1">
                      <a:lumMod val="50000"/>
                      <a:lumOff val="50000"/>
                      <a:alpha val="20000"/>
                    </a:schemeClr>
                  </a:glow>
                </a:effectLst>
                <a:latin typeface="Calibri" panose="020F0502020204030204" pitchFamily="34" charset="0"/>
                <a:cs typeface="Calibri" panose="020F0502020204030204" pitchFamily="34" charset="0"/>
              </a:rPr>
              <a:t>à </a:t>
            </a:r>
            <a:r>
              <a:rPr lang="it-IT" sz="2400" dirty="0" smtClean="0">
                <a:effectLst>
                  <a:glow rad="38100">
                    <a:schemeClr val="bg1">
                      <a:lumMod val="50000"/>
                      <a:lumOff val="50000"/>
                      <a:alpha val="20000"/>
                    </a:schemeClr>
                  </a:glow>
                </a:effectLst>
                <a:latin typeface="Century Gothic" panose="020B0502020202020204" pitchFamily="34" charset="0"/>
                <a:cs typeface="Calibri" panose="020F0502020204030204" pitchFamily="34" charset="0"/>
              </a:rPr>
              <a:t>anche il dialogo intergenerazionale.</a:t>
            </a:r>
            <a:endParaRPr lang="it-IT" sz="2400" dirty="0">
              <a:effectLst>
                <a:glow rad="38100">
                  <a:schemeClr val="bg1">
                    <a:lumMod val="50000"/>
                    <a:lumOff val="50000"/>
                    <a:alpha val="20000"/>
                  </a:schemeClr>
                </a:glow>
              </a:effectLst>
              <a:latin typeface="Century Gothic" panose="020B0502020202020204" pitchFamily="34" charset="0"/>
            </a:endParaRPr>
          </a:p>
        </p:txBody>
      </p:sp>
      <p:sp>
        <p:nvSpPr>
          <p:cNvPr id="4" name="Segnaposto data 3"/>
          <p:cNvSpPr>
            <a:spLocks noGrp="1"/>
          </p:cNvSpPr>
          <p:nvPr>
            <p:ph type="dt" sz="half" idx="10"/>
          </p:nvPr>
        </p:nvSpPr>
        <p:spPr/>
        <p:txBody>
          <a:bodyPr/>
          <a:lstStyle/>
          <a:p>
            <a:fld id="{F1D45DA9-0161-4649-85A6-FB300E6C5538}"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27684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92B62F1-B8F2-4DA9-8EA8-1AC4DF0B2191}"/>
              </a:ext>
            </a:extLst>
          </p:cNvPr>
          <p:cNvSpPr>
            <a:spLocks noGrp="1"/>
          </p:cNvSpPr>
          <p:nvPr>
            <p:ph type="title"/>
          </p:nvPr>
        </p:nvSpPr>
        <p:spPr>
          <a:xfrm>
            <a:off x="397042" y="477254"/>
            <a:ext cx="11321716" cy="1014662"/>
          </a:xfrm>
        </p:spPr>
        <p:txBody>
          <a:bodyPr>
            <a:normAutofit/>
          </a:bodyPr>
          <a:lstStyle/>
          <a:p>
            <a:pPr algn="ctr"/>
            <a:r>
              <a:rPr lang="it-IT" sz="2800" b="1" dirty="0">
                <a:effectLst>
                  <a:glow rad="38100">
                    <a:schemeClr val="bg1">
                      <a:lumMod val="65000"/>
                      <a:lumOff val="35000"/>
                      <a:alpha val="40000"/>
                    </a:schemeClr>
                  </a:glow>
                  <a:outerShdw blurRad="38100" dist="38100" dir="2700000" algn="tl">
                    <a:srgbClr val="000000">
                      <a:alpha val="43137"/>
                    </a:srgbClr>
                  </a:outerShdw>
                </a:effectLst>
              </a:rPr>
              <a:t>APPRENDIMENTO PERMANENTE, SVILUPPO DELLE COMPETENZE E INVECCHIAMENTO ATTIVO</a:t>
            </a:r>
          </a:p>
        </p:txBody>
      </p:sp>
      <p:sp>
        <p:nvSpPr>
          <p:cNvPr id="3" name="Segnaposto contenuto 2">
            <a:extLst>
              <a:ext uri="{FF2B5EF4-FFF2-40B4-BE49-F238E27FC236}">
                <a16:creationId xmlns="" xmlns:a16="http://schemas.microsoft.com/office/drawing/2014/main" id="{AA26CA69-2498-4C7F-9732-AA967B1D9B6B}"/>
              </a:ext>
            </a:extLst>
          </p:cNvPr>
          <p:cNvSpPr>
            <a:spLocks noGrp="1"/>
          </p:cNvSpPr>
          <p:nvPr>
            <p:ph idx="1"/>
          </p:nvPr>
        </p:nvSpPr>
        <p:spPr>
          <a:xfrm>
            <a:off x="397042" y="1828801"/>
            <a:ext cx="11321715" cy="3962400"/>
          </a:xfrm>
        </p:spPr>
        <p:txBody>
          <a:bodyPr>
            <a:normAutofit fontScale="47500" lnSpcReduction="20000"/>
          </a:bodyPr>
          <a:lstStyle/>
          <a:p>
            <a:pPr algn="just"/>
            <a:endParaRPr lang="it-IT"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it-IT"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it-IT"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it-IT" sz="4200" b="1" dirty="0">
                <a:effectLst/>
                <a:latin typeface="Calibri" panose="020F0502020204030204" pitchFamily="34" charset="0"/>
                <a:ea typeface="Times New Roman" panose="02020603050405020304" pitchFamily="18" charset="0"/>
                <a:cs typeface="Times New Roman" panose="02020603050405020304" pitchFamily="18" charset="0"/>
              </a:rPr>
              <a:t>L’apprendimento permanente e lo sviluppo delle competenze sono elementi chiave per rispondere anche all’invecchiamento demografico secondo la più ampia strategia economica e sociale dell’Unione Europea. In questo quadro si inserisce l’iniziativa dell’Europa tesa a diffondere la cultura dell’invecchiamento attivo attraverso strumenti quali la formazione continua e il coinvolgimento in iniziative di socializzazione e volontariato.</a:t>
            </a:r>
          </a:p>
          <a:p>
            <a:r>
              <a:rPr lang="it-IT" sz="4200" b="1" dirty="0">
                <a:effectLst/>
                <a:latin typeface="Calibri" panose="020F0502020204030204" pitchFamily="34" charset="0"/>
                <a:ea typeface="Times New Roman" panose="02020603050405020304" pitchFamily="18" charset="0"/>
                <a:cs typeface="Times New Roman" panose="02020603050405020304" pitchFamily="18" charset="0"/>
              </a:rPr>
              <a:t>Nel rapporto educatore/educando l’asimmetria della relazione è data dalla distribuzione diversa del sapere tra le parti. Ma pedagogisti illustri (Gramsci, Freire, Gelpi) hanno ideato modelli e principi metodologici capaci di dare realmente un ruolo attivo all’adulto attraverso un’alfabetizzazione «attiva», che è presa di coscienza del proprio ruolo nella società.</a:t>
            </a:r>
          </a:p>
          <a:p>
            <a:r>
              <a:rPr lang="it-IT" sz="4200" b="1" dirty="0">
                <a:effectLst/>
                <a:latin typeface="Calibri" panose="020F0502020204030204" pitchFamily="34" charset="0"/>
                <a:ea typeface="Times New Roman" panose="02020603050405020304" pitchFamily="18" charset="0"/>
                <a:cs typeface="Times New Roman" panose="02020603050405020304" pitchFamily="18" charset="0"/>
              </a:rPr>
              <a:t>In quest’ottica l’ambiente di apprendimento va inteso al di là dello spazio scolastico tradizionale, nella dimensione della collaborazione e della interrelazione tra pari, un vero laboratorio.</a:t>
            </a:r>
          </a:p>
          <a:p>
            <a:endParaRPr lang="it-IT" sz="42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dirty="0"/>
          </a:p>
        </p:txBody>
      </p:sp>
      <p:sp>
        <p:nvSpPr>
          <p:cNvPr id="4" name="Segnaposto data 3">
            <a:extLst>
              <a:ext uri="{FF2B5EF4-FFF2-40B4-BE49-F238E27FC236}">
                <a16:creationId xmlns="" xmlns:a16="http://schemas.microsoft.com/office/drawing/2014/main" id="{E1FA884F-54B2-4936-9578-D2EF65081103}"/>
              </a:ext>
            </a:extLst>
          </p:cNvPr>
          <p:cNvSpPr>
            <a:spLocks noGrp="1"/>
          </p:cNvSpPr>
          <p:nvPr>
            <p:ph type="dt" sz="half" idx="10"/>
          </p:nvPr>
        </p:nvSpPr>
        <p:spPr/>
        <p:txBody>
          <a:bodyPr/>
          <a:lstStyle/>
          <a:p>
            <a:fld id="{0E1EA5FE-4287-466B-9321-9F4D143D2373}" type="datetime1">
              <a:rPr lang="en-US" smtClean="0"/>
              <a:t>2/5/2022</a:t>
            </a:fld>
            <a:endParaRPr lang="en-US" dirty="0"/>
          </a:p>
        </p:txBody>
      </p:sp>
      <p:sp>
        <p:nvSpPr>
          <p:cNvPr id="6" name="Segnaposto numero diapositiva 5">
            <a:extLst>
              <a:ext uri="{FF2B5EF4-FFF2-40B4-BE49-F238E27FC236}">
                <a16:creationId xmlns="" xmlns:a16="http://schemas.microsoft.com/office/drawing/2014/main" id="{DB29FD6F-6579-4553-B90A-05F6B9FD254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79579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395416"/>
            <a:ext cx="9905998" cy="1070919"/>
          </a:xfrm>
        </p:spPr>
        <p:txBody>
          <a:bodyPr/>
          <a:lstStyle/>
          <a:p>
            <a:pPr algn="ctr"/>
            <a:r>
              <a:rPr lang="it-IT" b="1" dirty="0">
                <a:effectLst>
                  <a:glow rad="38100">
                    <a:schemeClr val="bg1">
                      <a:lumMod val="65000"/>
                      <a:lumOff val="35000"/>
                      <a:alpha val="40000"/>
                    </a:schemeClr>
                  </a:glow>
                </a:effectLst>
              </a:rPr>
              <a:t>Valorizzare l’istituzione scolastica</a:t>
            </a:r>
          </a:p>
        </p:txBody>
      </p:sp>
      <p:sp>
        <p:nvSpPr>
          <p:cNvPr id="3" name="Segnaposto contenuto 2"/>
          <p:cNvSpPr>
            <a:spLocks noGrp="1"/>
          </p:cNvSpPr>
          <p:nvPr>
            <p:ph idx="1"/>
          </p:nvPr>
        </p:nvSpPr>
        <p:spPr>
          <a:xfrm>
            <a:off x="741404" y="1466336"/>
            <a:ext cx="10742141" cy="4341340"/>
          </a:xfrm>
        </p:spPr>
        <p:txBody>
          <a:bodyPr>
            <a:normAutofit/>
          </a:bodyPr>
          <a:lstStyle/>
          <a:p>
            <a:pPr marL="0" indent="0" algn="just">
              <a:buNone/>
            </a:pPr>
            <a:r>
              <a:rPr lang="it-IT" sz="2400" dirty="0">
                <a:effectLst>
                  <a:glow rad="38100">
                    <a:schemeClr val="bg1">
                      <a:lumMod val="50000"/>
                      <a:lumOff val="50000"/>
                      <a:alpha val="20000"/>
                    </a:schemeClr>
                  </a:glow>
                </a:effectLst>
              </a:rPr>
              <a:t>Un’istruzione degli adulti intesa in modo radicalmente innovativo può consentire di rilanciare il </a:t>
            </a:r>
            <a:r>
              <a:rPr lang="it-IT" sz="2400" b="1" dirty="0">
                <a:effectLst>
                  <a:glow rad="38100">
                    <a:schemeClr val="bg1">
                      <a:lumMod val="50000"/>
                      <a:lumOff val="50000"/>
                      <a:alpha val="20000"/>
                    </a:schemeClr>
                  </a:glow>
                </a:effectLst>
              </a:rPr>
              <a:t>rapporto tra scuola e territorio</a:t>
            </a:r>
            <a:r>
              <a:rPr lang="it-IT" sz="2400" dirty="0">
                <a:effectLst>
                  <a:glow rad="38100">
                    <a:schemeClr val="bg1">
                      <a:lumMod val="50000"/>
                      <a:lumOff val="50000"/>
                      <a:alpha val="20000"/>
                    </a:schemeClr>
                  </a:glow>
                </a:effectLst>
              </a:rPr>
              <a:t> restituendo concreta centralità all’istituzione scolastica a condizione che:</a:t>
            </a:r>
          </a:p>
          <a:p>
            <a:pPr algn="just">
              <a:buFontTx/>
              <a:buChar char="-"/>
            </a:pPr>
            <a:r>
              <a:rPr lang="it-IT" sz="2400" dirty="0">
                <a:effectLst>
                  <a:glow rad="38100">
                    <a:schemeClr val="bg1">
                      <a:lumMod val="50000"/>
                      <a:lumOff val="50000"/>
                      <a:alpha val="20000"/>
                    </a:schemeClr>
                  </a:glow>
                </a:effectLst>
              </a:rPr>
              <a:t>alla scuola vengano attribuite </a:t>
            </a:r>
            <a:r>
              <a:rPr lang="it-IT" sz="2400" b="1" dirty="0">
                <a:effectLst>
                  <a:glow rad="38100">
                    <a:schemeClr val="bg1">
                      <a:lumMod val="50000"/>
                      <a:lumOff val="50000"/>
                      <a:alpha val="20000"/>
                    </a:schemeClr>
                  </a:glow>
                </a:effectLst>
              </a:rPr>
              <a:t>responsabilità e risorse </a:t>
            </a:r>
            <a:r>
              <a:rPr lang="it-IT" sz="2400" dirty="0">
                <a:effectLst>
                  <a:glow rad="38100">
                    <a:schemeClr val="bg1">
                      <a:lumMod val="50000"/>
                      <a:lumOff val="50000"/>
                      <a:alpha val="20000"/>
                    </a:schemeClr>
                  </a:glow>
                </a:effectLst>
              </a:rPr>
              <a:t>(umane e materiali) ai fini dell’innalzamento dei livelli di istruzione dell’insieme della popolazione (non solo di quella scolastica);</a:t>
            </a:r>
          </a:p>
          <a:p>
            <a:pPr algn="just">
              <a:buFontTx/>
              <a:buChar char="-"/>
            </a:pPr>
            <a:r>
              <a:rPr lang="it-IT" sz="2400" dirty="0">
                <a:effectLst>
                  <a:glow rad="38100">
                    <a:schemeClr val="bg1">
                      <a:lumMod val="50000"/>
                      <a:lumOff val="50000"/>
                      <a:alpha val="20000"/>
                    </a:schemeClr>
                  </a:glow>
                </a:effectLst>
              </a:rPr>
              <a:t>il </a:t>
            </a:r>
            <a:r>
              <a:rPr lang="it-IT" sz="2400" b="1" dirty="0">
                <a:effectLst>
                  <a:glow rad="38100">
                    <a:schemeClr val="bg1">
                      <a:lumMod val="50000"/>
                      <a:lumOff val="50000"/>
                      <a:alpha val="20000"/>
                    </a:schemeClr>
                  </a:glow>
                </a:effectLst>
              </a:rPr>
              <a:t>piano dell’offerta formativa</a:t>
            </a:r>
            <a:r>
              <a:rPr lang="it-IT" sz="2400" dirty="0">
                <a:effectLst>
                  <a:glow rad="38100">
                    <a:schemeClr val="bg1">
                      <a:lumMod val="50000"/>
                      <a:lumOff val="50000"/>
                      <a:alpha val="20000"/>
                    </a:schemeClr>
                  </a:glow>
                </a:effectLst>
              </a:rPr>
              <a:t> dell’istituzione scolastica venga elaborato alla luce </a:t>
            </a:r>
            <a:r>
              <a:rPr lang="it-IT" sz="2400" dirty="0" smtClean="0">
                <a:effectLst>
                  <a:glow rad="38100">
                    <a:schemeClr val="bg1">
                      <a:lumMod val="50000"/>
                      <a:lumOff val="50000"/>
                      <a:alpha val="20000"/>
                    </a:schemeClr>
                  </a:glow>
                </a:effectLst>
              </a:rPr>
              <a:t>della </a:t>
            </a:r>
            <a:r>
              <a:rPr lang="it-IT" sz="2400" dirty="0">
                <a:effectLst>
                  <a:glow rad="38100">
                    <a:schemeClr val="bg1">
                      <a:lumMod val="50000"/>
                      <a:lumOff val="50000"/>
                      <a:alpha val="20000"/>
                    </a:schemeClr>
                  </a:glow>
                </a:effectLst>
              </a:rPr>
              <a:t>nuova funzione e dei nuovi compiti, col concorso delle necessarie competenze scientifiche, in particolare di carattere statistico e pedagogico.</a:t>
            </a:r>
          </a:p>
        </p:txBody>
      </p:sp>
      <p:sp>
        <p:nvSpPr>
          <p:cNvPr id="4" name="Segnaposto data 3"/>
          <p:cNvSpPr>
            <a:spLocks noGrp="1"/>
          </p:cNvSpPr>
          <p:nvPr>
            <p:ph type="dt" sz="half" idx="10"/>
          </p:nvPr>
        </p:nvSpPr>
        <p:spPr/>
        <p:txBody>
          <a:bodyPr/>
          <a:lstStyle/>
          <a:p>
            <a:fld id="{491BE43B-D067-40C3-9D0E-A62A4F46F9E3}"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10841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41413" y="864973"/>
            <a:ext cx="9905998" cy="4926227"/>
          </a:xfrm>
        </p:spPr>
        <p:txBody>
          <a:bodyPr/>
          <a:lstStyle/>
          <a:p>
            <a:pPr algn="just"/>
            <a:r>
              <a:rPr lang="it-IT" sz="2800" b="1" dirty="0">
                <a:effectLst>
                  <a:glow rad="38100">
                    <a:schemeClr val="bg1">
                      <a:lumMod val="50000"/>
                      <a:lumOff val="50000"/>
                      <a:alpha val="20000"/>
                    </a:schemeClr>
                  </a:glow>
                </a:effectLst>
              </a:rPr>
              <a:t>La proposta potrà apparire a qualcuno (o forse a molti) utopistica e visionaria. Credo però che sia proprio questo nostro tempo, così critico, difficile e complesso, a richiedere che lo si affronti seguendo utopie e visioni.</a:t>
            </a:r>
          </a:p>
          <a:p>
            <a:pPr algn="just"/>
            <a:r>
              <a:rPr lang="it-IT" sz="2800" b="1" dirty="0">
                <a:effectLst>
                  <a:glow rad="38100">
                    <a:schemeClr val="bg1">
                      <a:lumMod val="50000"/>
                      <a:lumOff val="50000"/>
                      <a:alpha val="20000"/>
                    </a:schemeClr>
                  </a:glow>
                </a:effectLst>
              </a:rPr>
              <a:t>In fondo, la meta alla quale aneliamo non sta sulla luna, ma proprio qui tra noi, anche se nascosta e svilita: una società educante ed educata. </a:t>
            </a:r>
          </a:p>
          <a:p>
            <a:pPr marL="0" indent="0" algn="just">
              <a:buNone/>
            </a:pPr>
            <a:r>
              <a:rPr lang="it-IT" sz="2800" b="1" dirty="0">
                <a:effectLst>
                  <a:glow rad="38100">
                    <a:schemeClr val="bg1">
                      <a:lumMod val="50000"/>
                      <a:lumOff val="50000"/>
                      <a:alpha val="20000"/>
                    </a:schemeClr>
                  </a:glow>
                </a:effectLst>
              </a:rPr>
              <a:t>    Questo semplicemente vogliamo.</a:t>
            </a:r>
          </a:p>
          <a:p>
            <a:pPr algn="just"/>
            <a:endParaRPr lang="it-IT" b="1" dirty="0">
              <a:effectLst>
                <a:glow rad="38100">
                  <a:schemeClr val="bg1">
                    <a:lumMod val="50000"/>
                    <a:lumOff val="50000"/>
                    <a:alpha val="20000"/>
                  </a:schemeClr>
                </a:glow>
              </a:effectLst>
            </a:endParaRPr>
          </a:p>
          <a:p>
            <a:pPr marL="0" indent="0" algn="just">
              <a:buNone/>
            </a:pPr>
            <a:endParaRPr lang="it-IT" b="1" dirty="0">
              <a:effectLst>
                <a:glow rad="38100">
                  <a:schemeClr val="bg1">
                    <a:lumMod val="50000"/>
                    <a:lumOff val="50000"/>
                    <a:alpha val="20000"/>
                  </a:schemeClr>
                </a:glow>
              </a:effectLst>
            </a:endParaRPr>
          </a:p>
        </p:txBody>
      </p:sp>
      <p:sp>
        <p:nvSpPr>
          <p:cNvPr id="4" name="Segnaposto data 3"/>
          <p:cNvSpPr>
            <a:spLocks noGrp="1"/>
          </p:cNvSpPr>
          <p:nvPr>
            <p:ph type="dt" sz="half" idx="10"/>
          </p:nvPr>
        </p:nvSpPr>
        <p:spPr/>
        <p:txBody>
          <a:bodyPr/>
          <a:lstStyle/>
          <a:p>
            <a:fld id="{4A919068-07C7-4676-B228-71F5DFA4AE2E}"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13982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255374"/>
            <a:ext cx="9905998" cy="436604"/>
          </a:xfrm>
        </p:spPr>
        <p:txBody>
          <a:bodyPr>
            <a:normAutofit fontScale="90000"/>
          </a:bodyPr>
          <a:lstStyle/>
          <a:p>
            <a:r>
              <a:rPr lang="it-IT" b="1" dirty="0"/>
              <a:t>I dati ci dicono che …</a:t>
            </a:r>
          </a:p>
        </p:txBody>
      </p:sp>
      <p:sp>
        <p:nvSpPr>
          <p:cNvPr id="3" name="Segnaposto contenuto 2"/>
          <p:cNvSpPr>
            <a:spLocks noGrp="1"/>
          </p:cNvSpPr>
          <p:nvPr>
            <p:ph idx="1"/>
          </p:nvPr>
        </p:nvSpPr>
        <p:spPr>
          <a:xfrm>
            <a:off x="455229" y="691978"/>
            <a:ext cx="11267213" cy="5140412"/>
          </a:xfrm>
        </p:spPr>
        <p:txBody>
          <a:bodyPr>
            <a:normAutofit fontScale="62500" lnSpcReduction="20000"/>
          </a:bodyPr>
          <a:lstStyle/>
          <a:p>
            <a:pPr marL="0" indent="0" algn="just">
              <a:buNone/>
            </a:pPr>
            <a:r>
              <a:rPr lang="it-IT" sz="2900" b="1" dirty="0"/>
              <a:t>In Italia il 62,2% delle persone tra i 25 e i 64 anni possiede il diploma di scuola secondaria superiore.* Nell’UE il dato </a:t>
            </a:r>
            <a:r>
              <a:rPr lang="it-IT" sz="2900" b="1" dirty="0">
                <a:latin typeface="Century Gothic" panose="020B0502020202020204" pitchFamily="34" charset="0"/>
                <a:cs typeface="Calibri" panose="020F0502020204030204" pitchFamily="34" charset="0"/>
              </a:rPr>
              <a:t>è</a:t>
            </a:r>
            <a:r>
              <a:rPr lang="it-IT" sz="2900" b="1" dirty="0">
                <a:latin typeface="Calibri" panose="020F0502020204030204" pitchFamily="34" charset="0"/>
                <a:cs typeface="Calibri" panose="020F0502020204030204" pitchFamily="34" charset="0"/>
              </a:rPr>
              <a:t> del 78,7% (Divario: 16,5%). In Germania 86,6%; in Francia 80,4%.</a:t>
            </a:r>
          </a:p>
          <a:p>
            <a:pPr marL="0" indent="0" algn="just">
              <a:buNone/>
            </a:pPr>
            <a:r>
              <a:rPr lang="it-IT" sz="2900" b="1" dirty="0">
                <a:effectLst>
                  <a:glow rad="38100">
                    <a:schemeClr val="bg1">
                      <a:lumMod val="50000"/>
                      <a:lumOff val="50000"/>
                      <a:alpha val="20000"/>
                    </a:schemeClr>
                  </a:glow>
                </a:effectLst>
                <a:latin typeface="Century Gothic" panose="020B0502020202020204" pitchFamily="34" charset="0"/>
                <a:cs typeface="Calibri" panose="020F0502020204030204" pitchFamily="34" charset="0"/>
              </a:rPr>
              <a:t>La disuguaglianza territoriale: al Sud la percentuale è</a:t>
            </a:r>
            <a:r>
              <a:rPr lang="it-IT" sz="2900" b="1"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 del 54%, al Nord del 65,7%.</a:t>
            </a:r>
          </a:p>
          <a:p>
            <a:pPr marL="0" indent="0" algn="just">
              <a:buNone/>
            </a:pPr>
            <a:r>
              <a:rPr lang="it-IT" sz="2900" b="1" dirty="0">
                <a:effectLst>
                  <a:glow rad="38100">
                    <a:schemeClr val="bg1">
                      <a:lumMod val="50000"/>
                      <a:lumOff val="50000"/>
                      <a:alpha val="20000"/>
                    </a:schemeClr>
                  </a:glow>
                </a:effectLst>
                <a:latin typeface="Century Gothic" panose="020B0502020202020204" pitchFamily="34" charset="0"/>
                <a:cs typeface="Calibri" panose="020F0502020204030204" pitchFamily="34" charset="0"/>
              </a:rPr>
              <a:t>Popolazione di 25-64enni con titolo di studio terziario: 19,6% (in Europa: 33,2%. Precediamo soltanto la Romania).**</a:t>
            </a:r>
          </a:p>
          <a:p>
            <a:pPr marL="0" indent="0" algn="just">
              <a:buNone/>
            </a:pPr>
            <a:r>
              <a:rPr lang="it-IT" sz="2900" b="1" dirty="0">
                <a:effectLst>
                  <a:glow rad="38100">
                    <a:schemeClr val="bg1">
                      <a:lumMod val="50000"/>
                      <a:lumOff val="50000"/>
                      <a:alpha val="20000"/>
                    </a:schemeClr>
                  </a:glow>
                </a:effectLst>
                <a:latin typeface="Century Gothic" panose="020B0502020202020204" pitchFamily="34" charset="0"/>
                <a:cs typeface="Calibri" panose="020F0502020204030204" pitchFamily="34" charset="0"/>
              </a:rPr>
              <a:t>I laureati fanno registrare più alti tassi di occupazione (81,4%, ma 86,4% in Europa. Precediamo soltanto la Grecia). </a:t>
            </a:r>
          </a:p>
          <a:p>
            <a:pPr marL="0" indent="0" algn="just">
              <a:buNone/>
            </a:pPr>
            <a:r>
              <a:rPr lang="it-IT" sz="2900" b="1" dirty="0">
                <a:effectLst>
                  <a:glow rad="38100">
                    <a:schemeClr val="bg1">
                      <a:lumMod val="50000"/>
                      <a:lumOff val="50000"/>
                      <a:alpha val="20000"/>
                    </a:schemeClr>
                  </a:glow>
                </a:effectLst>
                <a:latin typeface="Century Gothic" panose="020B0502020202020204" pitchFamily="34" charset="0"/>
                <a:cs typeface="Calibri" panose="020F0502020204030204" pitchFamily="34" charset="0"/>
              </a:rPr>
              <a:t>Il tasso di occupazione dei laureati è</a:t>
            </a:r>
            <a:r>
              <a:rPr lang="it-IT" sz="2900" b="1"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 </a:t>
            </a:r>
            <a:r>
              <a:rPr lang="it-IT" sz="2900" b="1" dirty="0">
                <a:effectLst>
                  <a:glow rad="38100">
                    <a:schemeClr val="bg1">
                      <a:lumMod val="50000"/>
                      <a:lumOff val="50000"/>
                      <a:alpha val="20000"/>
                    </a:schemeClr>
                  </a:glow>
                </a:effectLst>
                <a:latin typeface="Century Gothic" panose="020B0502020202020204" pitchFamily="34" charset="0"/>
                <a:cs typeface="Calibri" panose="020F0502020204030204" pitchFamily="34" charset="0"/>
              </a:rPr>
              <a:t>di quasi 20 punti più elevato di quello relativo a chi è in possesso di un titolo secondario superiore e di quasi 30 punti di quello relativo a chi possiede un titolo secondario inferiore.</a:t>
            </a:r>
          </a:p>
          <a:p>
            <a:pPr marL="0" indent="0" algn="just">
              <a:buNone/>
            </a:pPr>
            <a:r>
              <a:rPr lang="it-IT" sz="2900" b="1" dirty="0">
                <a:effectLst>
                  <a:glow rad="38100">
                    <a:schemeClr val="bg1">
                      <a:lumMod val="50000"/>
                      <a:lumOff val="50000"/>
                      <a:alpha val="20000"/>
                    </a:schemeClr>
                  </a:glow>
                </a:effectLst>
                <a:latin typeface="Century Gothic" panose="020B0502020202020204" pitchFamily="34" charset="0"/>
                <a:cs typeface="Calibri" panose="020F0502020204030204" pitchFamily="34" charset="0"/>
              </a:rPr>
              <a:t>Nel Mezzogiorno poco più della metà degli adulti ha conseguito almeno il diploma di scuola secondaria superiore e nemmeno uno su sei ha raggiunto un titolo terziario.</a:t>
            </a:r>
          </a:p>
          <a:p>
            <a:pPr marL="0" indent="0" algn="just">
              <a:buNone/>
            </a:pPr>
            <a:endParaRPr lang="it-IT" sz="2300" dirty="0">
              <a:effectLst>
                <a:glow rad="38100">
                  <a:schemeClr val="bg1">
                    <a:lumMod val="50000"/>
                    <a:lumOff val="50000"/>
                    <a:alpha val="20000"/>
                  </a:schemeClr>
                </a:glow>
              </a:effectLst>
              <a:latin typeface="Century Gothic" panose="020B0502020202020204" pitchFamily="34" charset="0"/>
              <a:cs typeface="Calibri" panose="020F0502020204030204" pitchFamily="34" charset="0"/>
            </a:endParaRPr>
          </a:p>
          <a:p>
            <a:pPr marL="0" indent="0" algn="just">
              <a:buNone/>
            </a:pPr>
            <a:r>
              <a:rPr lang="it-IT" b="1" dirty="0">
                <a:effectLst>
                  <a:glow rad="38100">
                    <a:schemeClr val="bg1">
                      <a:lumMod val="50000"/>
                      <a:lumOff val="50000"/>
                      <a:alpha val="20000"/>
                    </a:schemeClr>
                  </a:glow>
                </a:effectLst>
                <a:latin typeface="Century Gothic" panose="020B0502020202020204" pitchFamily="34" charset="0"/>
                <a:cs typeface="Calibri" panose="020F0502020204030204" pitchFamily="34" charset="0"/>
              </a:rPr>
              <a:t>*Il dato è meno preoccupante se si considerano soltanto i 25-34enni: 76,2% (ma 50,3% dei 55-64enni; 57,7% dei 45-54enni; 68,3% dei 35-44enni).</a:t>
            </a:r>
          </a:p>
          <a:p>
            <a:pPr marL="0" indent="0" algn="just">
              <a:buNone/>
            </a:pPr>
            <a:r>
              <a:rPr lang="it-IT" b="1" dirty="0">
                <a:effectLst>
                  <a:glow rad="38100">
                    <a:schemeClr val="bg1">
                      <a:lumMod val="50000"/>
                      <a:lumOff val="50000"/>
                      <a:alpha val="20000"/>
                    </a:schemeClr>
                  </a:glow>
                </a:effectLst>
                <a:latin typeface="Century Gothic" panose="020B0502020202020204" pitchFamily="34" charset="0"/>
                <a:cs typeface="Calibri" panose="020F0502020204030204" pitchFamily="34" charset="0"/>
              </a:rPr>
              <a:t>**Nel Mezzogiorno si laurea il 21,2% dei giovani contro il 31,4% al Nord e il 31,3% nel Centro.</a:t>
            </a:r>
          </a:p>
          <a:p>
            <a:pPr marL="0" indent="0" algn="just">
              <a:buNone/>
            </a:pPr>
            <a:endParaRPr lang="it-IT" b="1" dirty="0">
              <a:effectLst>
                <a:glow rad="38100">
                  <a:schemeClr val="bg1">
                    <a:lumMod val="50000"/>
                    <a:lumOff val="50000"/>
                    <a:alpha val="20000"/>
                  </a:schemeClr>
                </a:glow>
              </a:effectLst>
              <a:latin typeface="Calibri" panose="020F0502020204030204" pitchFamily="34" charset="0"/>
              <a:cs typeface="Calibri" panose="020F0502020204030204" pitchFamily="34" charset="0"/>
            </a:endParaRPr>
          </a:p>
          <a:p>
            <a:pPr marL="0" indent="0" algn="just">
              <a:buNone/>
            </a:pPr>
            <a:r>
              <a:rPr lang="it-IT" sz="1600" b="1"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Fonte: Istat (dati 2019)</a:t>
            </a:r>
            <a:endParaRPr lang="it-IT" sz="1600" b="1" dirty="0">
              <a:latin typeface="Century Gothic" panose="020B0502020202020204" pitchFamily="34" charset="0"/>
            </a:endParaRPr>
          </a:p>
        </p:txBody>
      </p:sp>
      <p:sp>
        <p:nvSpPr>
          <p:cNvPr id="4" name="Segnaposto data 3"/>
          <p:cNvSpPr>
            <a:spLocks noGrp="1"/>
          </p:cNvSpPr>
          <p:nvPr>
            <p:ph type="dt" sz="half" idx="10"/>
          </p:nvPr>
        </p:nvSpPr>
        <p:spPr/>
        <p:txBody>
          <a:bodyPr/>
          <a:lstStyle/>
          <a:p>
            <a:fld id="{38F5EA7D-9A9E-482A-A001-ECEAFC74F19A}"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88957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6734" y="238897"/>
            <a:ext cx="10363201" cy="955589"/>
          </a:xfrm>
        </p:spPr>
        <p:txBody>
          <a:bodyPr>
            <a:normAutofit/>
          </a:bodyPr>
          <a:lstStyle/>
          <a:p>
            <a:pPr algn="ctr"/>
            <a:r>
              <a:rPr lang="it-IT" sz="2400" b="1" dirty="0">
                <a:effectLst>
                  <a:glow rad="38100">
                    <a:schemeClr val="bg1">
                      <a:lumMod val="65000"/>
                      <a:lumOff val="35000"/>
                      <a:alpha val="40000"/>
                    </a:schemeClr>
                  </a:glow>
                </a:effectLst>
              </a:rPr>
              <a:t>L’abbandono precoce del sistema di istruzione e formazione</a:t>
            </a:r>
          </a:p>
        </p:txBody>
      </p:sp>
      <p:sp>
        <p:nvSpPr>
          <p:cNvPr id="3" name="Segnaposto contenuto 2"/>
          <p:cNvSpPr>
            <a:spLocks noGrp="1"/>
          </p:cNvSpPr>
          <p:nvPr>
            <p:ph idx="1"/>
          </p:nvPr>
        </p:nvSpPr>
        <p:spPr>
          <a:xfrm>
            <a:off x="1141413" y="1079157"/>
            <a:ext cx="9905998" cy="4712044"/>
          </a:xfrm>
        </p:spPr>
        <p:txBody>
          <a:bodyPr>
            <a:noAutofit/>
          </a:bodyPr>
          <a:lstStyle/>
          <a:p>
            <a:endParaRPr lang="it-IT" sz="2400" b="1" dirty="0">
              <a:effectLst>
                <a:glow rad="38100">
                  <a:schemeClr val="bg1">
                    <a:lumMod val="50000"/>
                    <a:lumOff val="50000"/>
                    <a:alpha val="20000"/>
                  </a:schemeClr>
                </a:glow>
              </a:effectLst>
            </a:endParaRPr>
          </a:p>
          <a:p>
            <a:endParaRPr lang="it-IT" sz="2400" b="1" dirty="0">
              <a:effectLst>
                <a:glow rad="38100">
                  <a:schemeClr val="bg1">
                    <a:lumMod val="50000"/>
                    <a:lumOff val="50000"/>
                    <a:alpha val="20000"/>
                  </a:schemeClr>
                </a:glow>
              </a:effectLst>
            </a:endParaRPr>
          </a:p>
          <a:p>
            <a:r>
              <a:rPr lang="it-IT" sz="2400" b="1" dirty="0">
                <a:effectLst>
                  <a:glow rad="38100">
                    <a:schemeClr val="bg1">
                      <a:lumMod val="50000"/>
                      <a:lumOff val="50000"/>
                      <a:alpha val="20000"/>
                    </a:schemeClr>
                  </a:glow>
                </a:effectLst>
              </a:rPr>
              <a:t>Il fenomeno degli </a:t>
            </a:r>
            <a:r>
              <a:rPr lang="it-IT" sz="2400" b="1" i="1" dirty="0" err="1">
                <a:effectLst>
                  <a:glow rad="38100">
                    <a:schemeClr val="bg1">
                      <a:lumMod val="50000"/>
                      <a:lumOff val="50000"/>
                      <a:alpha val="20000"/>
                    </a:schemeClr>
                  </a:glow>
                </a:effectLst>
              </a:rPr>
              <a:t>Early</a:t>
            </a:r>
            <a:r>
              <a:rPr lang="it-IT" sz="2400" b="1" i="1" dirty="0">
                <a:effectLst>
                  <a:glow rad="38100">
                    <a:schemeClr val="bg1">
                      <a:lumMod val="50000"/>
                      <a:lumOff val="50000"/>
                      <a:alpha val="20000"/>
                    </a:schemeClr>
                  </a:glow>
                </a:effectLst>
              </a:rPr>
              <a:t> </a:t>
            </a:r>
            <a:r>
              <a:rPr lang="it-IT" sz="2400" b="1" i="1" dirty="0" err="1">
                <a:effectLst>
                  <a:glow rad="38100">
                    <a:schemeClr val="bg1">
                      <a:lumMod val="50000"/>
                      <a:lumOff val="50000"/>
                      <a:alpha val="20000"/>
                    </a:schemeClr>
                  </a:glow>
                </a:effectLst>
              </a:rPr>
              <a:t>Leavers</a:t>
            </a:r>
            <a:r>
              <a:rPr lang="it-IT" sz="2400" b="1" i="1" dirty="0">
                <a:effectLst>
                  <a:glow rad="38100">
                    <a:schemeClr val="bg1">
                      <a:lumMod val="50000"/>
                      <a:lumOff val="50000"/>
                      <a:alpha val="20000"/>
                    </a:schemeClr>
                  </a:glow>
                </a:effectLst>
              </a:rPr>
              <a:t> from </a:t>
            </a:r>
            <a:r>
              <a:rPr lang="it-IT" sz="2400" b="1" i="1" dirty="0" err="1">
                <a:effectLst>
                  <a:glow rad="38100">
                    <a:schemeClr val="bg1">
                      <a:lumMod val="50000"/>
                      <a:lumOff val="50000"/>
                      <a:alpha val="20000"/>
                    </a:schemeClr>
                  </a:glow>
                </a:effectLst>
              </a:rPr>
              <a:t>Education</a:t>
            </a:r>
            <a:r>
              <a:rPr lang="it-IT" sz="2400" b="1" i="1" dirty="0">
                <a:effectLst>
                  <a:glow rad="38100">
                    <a:schemeClr val="bg1">
                      <a:lumMod val="50000"/>
                      <a:lumOff val="50000"/>
                      <a:alpha val="20000"/>
                    </a:schemeClr>
                  </a:glow>
                </a:effectLst>
              </a:rPr>
              <a:t> and Training </a:t>
            </a:r>
            <a:r>
              <a:rPr lang="it-IT" sz="2400" b="1" dirty="0">
                <a:effectLst>
                  <a:glow rad="38100">
                    <a:schemeClr val="bg1">
                      <a:lumMod val="50000"/>
                      <a:lumOff val="50000"/>
                      <a:alpha val="20000"/>
                    </a:schemeClr>
                  </a:glow>
                </a:effectLst>
              </a:rPr>
              <a:t>(</a:t>
            </a:r>
            <a:r>
              <a:rPr lang="it-IT" sz="2400" b="1" dirty="0" err="1">
                <a:effectLst>
                  <a:glow rad="38100">
                    <a:schemeClr val="bg1">
                      <a:lumMod val="50000"/>
                      <a:lumOff val="50000"/>
                      <a:alpha val="20000"/>
                    </a:schemeClr>
                  </a:glow>
                </a:effectLst>
              </a:rPr>
              <a:t>elet</a:t>
            </a:r>
            <a:r>
              <a:rPr lang="it-IT" sz="2400" b="1" dirty="0">
                <a:effectLst>
                  <a:glow rad="38100">
                    <a:schemeClr val="bg1">
                      <a:lumMod val="50000"/>
                      <a:lumOff val="50000"/>
                      <a:alpha val="20000"/>
                    </a:schemeClr>
                  </a:glow>
                </a:effectLst>
              </a:rPr>
              <a:t>) è di rilevante importanza per l’intera </a:t>
            </a:r>
            <a:r>
              <a:rPr lang="it-IT" sz="2400" b="1" dirty="0" err="1">
                <a:effectLst>
                  <a:glow rad="38100">
                    <a:schemeClr val="bg1">
                      <a:lumMod val="50000"/>
                      <a:lumOff val="50000"/>
                      <a:alpha val="20000"/>
                    </a:schemeClr>
                  </a:glow>
                </a:effectLst>
              </a:rPr>
              <a:t>europa</a:t>
            </a:r>
            <a:r>
              <a:rPr lang="it-IT" sz="2400" b="1" dirty="0">
                <a:effectLst>
                  <a:glow rad="38100">
                    <a:schemeClr val="bg1">
                      <a:lumMod val="50000"/>
                      <a:lumOff val="50000"/>
                      <a:alpha val="20000"/>
                    </a:schemeClr>
                  </a:glow>
                </a:effectLst>
              </a:rPr>
              <a:t>.</a:t>
            </a:r>
          </a:p>
          <a:p>
            <a:pPr algn="just"/>
            <a:r>
              <a:rPr lang="it-IT" sz="2400" b="1" dirty="0">
                <a:effectLst>
                  <a:glow rad="38100">
                    <a:schemeClr val="bg1">
                      <a:lumMod val="50000"/>
                      <a:lumOff val="50000"/>
                      <a:alpha val="20000"/>
                    </a:schemeClr>
                  </a:glow>
                </a:effectLst>
              </a:rPr>
              <a:t>La quota di 18-24enni che possiede al più un titolo secondario inferiore ed è già fuori dal sistema di istruzione e formazione è uno degli indicatori della Strategia Europa2020, il cui </a:t>
            </a:r>
            <a:r>
              <a:rPr lang="it-IT" sz="2400" b="1" i="1" dirty="0">
                <a:effectLst>
                  <a:glow rad="38100">
                    <a:schemeClr val="bg1">
                      <a:lumMod val="50000"/>
                      <a:lumOff val="50000"/>
                      <a:alpha val="20000"/>
                    </a:schemeClr>
                  </a:glow>
                </a:effectLst>
              </a:rPr>
              <a:t>benchmark </a:t>
            </a:r>
            <a:r>
              <a:rPr lang="it-IT" sz="2400" b="1" dirty="0">
                <a:effectLst>
                  <a:glow rad="38100">
                    <a:schemeClr val="bg1">
                      <a:lumMod val="50000"/>
                      <a:lumOff val="50000"/>
                      <a:alpha val="20000"/>
                    </a:schemeClr>
                  </a:glow>
                </a:effectLst>
              </a:rPr>
              <a:t>è stato fissato al 10%. In Italia nel 2019 eravamo al 13,5% (per un totale di 561.000 giovani), ma già sappiamo che il dato è molto peggiorato per effetto della pandemia.</a:t>
            </a:r>
          </a:p>
          <a:p>
            <a:pPr algn="just"/>
            <a:endParaRPr lang="it-IT" sz="2400" b="1" dirty="0">
              <a:effectLst>
                <a:glow rad="38100">
                  <a:schemeClr val="bg1">
                    <a:lumMod val="50000"/>
                    <a:lumOff val="50000"/>
                    <a:alpha val="20000"/>
                  </a:schemeClr>
                </a:glow>
              </a:effectLst>
            </a:endParaRPr>
          </a:p>
          <a:p>
            <a:pPr marL="0" indent="0" algn="just">
              <a:buNone/>
            </a:pPr>
            <a:r>
              <a:rPr lang="it-IT" sz="1000"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Fonte: Istat (dati 2019)</a:t>
            </a:r>
          </a:p>
          <a:p>
            <a:pPr marL="0" indent="0" algn="just">
              <a:buNone/>
            </a:pPr>
            <a:endParaRPr lang="it-IT" sz="2400" dirty="0">
              <a:effectLst>
                <a:glow rad="38100">
                  <a:schemeClr val="bg1">
                    <a:lumMod val="50000"/>
                    <a:lumOff val="50000"/>
                    <a:alpha val="20000"/>
                  </a:schemeClr>
                </a:glow>
              </a:effectLst>
            </a:endParaRPr>
          </a:p>
        </p:txBody>
      </p:sp>
      <p:sp>
        <p:nvSpPr>
          <p:cNvPr id="4" name="Segnaposto data 3"/>
          <p:cNvSpPr>
            <a:spLocks noGrp="1"/>
          </p:cNvSpPr>
          <p:nvPr>
            <p:ph type="dt" sz="half" idx="10"/>
          </p:nvPr>
        </p:nvSpPr>
        <p:spPr/>
        <p:txBody>
          <a:bodyPr/>
          <a:lstStyle/>
          <a:p>
            <a:fld id="{43254972-B6EA-42DD-893A-E68575DF8CEB}"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87460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984" y="337751"/>
            <a:ext cx="10882183" cy="1293341"/>
          </a:xfrm>
        </p:spPr>
        <p:txBody>
          <a:bodyPr/>
          <a:lstStyle/>
          <a:p>
            <a:pPr algn="ctr"/>
            <a:r>
              <a:rPr lang="it-IT" b="1" dirty="0"/>
              <a:t>I livelli di istruzione incidono su quelli culturali</a:t>
            </a:r>
          </a:p>
        </p:txBody>
      </p:sp>
      <p:sp>
        <p:nvSpPr>
          <p:cNvPr id="3" name="Segnaposto contenuto 2"/>
          <p:cNvSpPr>
            <a:spLocks noGrp="1"/>
          </p:cNvSpPr>
          <p:nvPr>
            <p:ph idx="1"/>
          </p:nvPr>
        </p:nvSpPr>
        <p:spPr>
          <a:xfrm>
            <a:off x="518984" y="1425147"/>
            <a:ext cx="11145794" cy="4366054"/>
          </a:xfrm>
        </p:spPr>
        <p:txBody>
          <a:bodyPr>
            <a:normAutofit fontScale="92500" lnSpcReduction="10000"/>
          </a:bodyPr>
          <a:lstStyle/>
          <a:p>
            <a:pPr algn="just"/>
            <a:endParaRPr lang="it-IT" dirty="0"/>
          </a:p>
          <a:p>
            <a:pPr algn="just"/>
            <a:endParaRPr lang="it-IT" dirty="0"/>
          </a:p>
          <a:p>
            <a:pPr algn="just"/>
            <a:r>
              <a:rPr lang="it-IT" b="1" dirty="0"/>
              <a:t>Nel 2019 la quota di spesa delle famiglie italiane destinata alla cultura (6,7%) è decisamente inferiore a quella dei Paesi UE (9,1%).</a:t>
            </a:r>
          </a:p>
          <a:p>
            <a:pPr algn="just"/>
            <a:r>
              <a:rPr lang="it-IT" b="1" dirty="0"/>
              <a:t>I Paesi che si collocano nella parte più bassa della graduatoria europea e che presentano una quota percentuale inferiore alla media italiana sono Lussemburgo, Grecia e Portogallo.</a:t>
            </a:r>
          </a:p>
          <a:p>
            <a:pPr algn="just"/>
            <a:r>
              <a:rPr lang="it-IT" b="1" dirty="0"/>
              <a:t>All’estremo opposto si trovano Svezia, Danimarca, Germania, Finlandia, in cui la spesa delle famiglie in campo culturale supera il 10%.</a:t>
            </a:r>
          </a:p>
          <a:p>
            <a:pPr algn="just"/>
            <a:r>
              <a:rPr lang="it-IT" b="1" dirty="0"/>
              <a:t>L’Italia, con il 49% di Persone che nel 2020 leggono giornali, informazioni e riviste su Internet, occupa la terzultima posizione nella graduatoria europea, mentre la Finlandia (90%) è al primo posto. La media dei Paesi UE è del 66%.</a:t>
            </a:r>
          </a:p>
          <a:p>
            <a:pPr algn="just"/>
            <a:endParaRPr lang="it-IT" b="1" dirty="0"/>
          </a:p>
          <a:p>
            <a:pPr marL="0" indent="0" algn="just">
              <a:buNone/>
            </a:pPr>
            <a:r>
              <a:rPr lang="it-IT" sz="1000" dirty="0">
                <a:latin typeface="Calibri" panose="020F0502020204030204" pitchFamily="34" charset="0"/>
                <a:cs typeface="Calibri" panose="020F0502020204030204" pitchFamily="34" charset="0"/>
              </a:rPr>
              <a:t>Fonte: ISTAT (dati 2019 e 2020)</a:t>
            </a:r>
          </a:p>
          <a:p>
            <a:pPr algn="just"/>
            <a:endParaRPr lang="it-IT" dirty="0"/>
          </a:p>
          <a:p>
            <a:pPr marL="0" indent="0" algn="just">
              <a:buNone/>
            </a:pPr>
            <a:endParaRPr lang="it-IT" dirty="0"/>
          </a:p>
        </p:txBody>
      </p:sp>
      <p:sp>
        <p:nvSpPr>
          <p:cNvPr id="4" name="Segnaposto data 3"/>
          <p:cNvSpPr>
            <a:spLocks noGrp="1"/>
          </p:cNvSpPr>
          <p:nvPr>
            <p:ph type="dt" sz="half" idx="10"/>
          </p:nvPr>
        </p:nvSpPr>
        <p:spPr/>
        <p:txBody>
          <a:bodyPr/>
          <a:lstStyle/>
          <a:p>
            <a:fld id="{7C907ABC-9834-4E70-990C-CB3D24FA5D01}"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91000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368" y="156520"/>
            <a:ext cx="11228173" cy="906162"/>
          </a:xfrm>
        </p:spPr>
        <p:txBody>
          <a:bodyPr/>
          <a:lstStyle/>
          <a:p>
            <a:pPr algn="ctr"/>
            <a:r>
              <a:rPr lang="it-IT" b="1" dirty="0">
                <a:effectLst>
                  <a:glow rad="38100">
                    <a:schemeClr val="bg1">
                      <a:lumMod val="65000"/>
                      <a:lumOff val="35000"/>
                      <a:alpha val="40000"/>
                    </a:schemeClr>
                  </a:glow>
                </a:effectLst>
              </a:rPr>
              <a:t>Le competenze dei 16-65enni: i deficit strutturali </a:t>
            </a:r>
          </a:p>
        </p:txBody>
      </p:sp>
      <p:sp>
        <p:nvSpPr>
          <p:cNvPr id="3" name="Segnaposto contenuto 2"/>
          <p:cNvSpPr>
            <a:spLocks noGrp="1"/>
          </p:cNvSpPr>
          <p:nvPr>
            <p:ph idx="1"/>
          </p:nvPr>
        </p:nvSpPr>
        <p:spPr>
          <a:xfrm>
            <a:off x="864973" y="1062683"/>
            <a:ext cx="10552670" cy="4728518"/>
          </a:xfrm>
        </p:spPr>
        <p:txBody>
          <a:bodyPr>
            <a:normAutofit/>
          </a:bodyPr>
          <a:lstStyle/>
          <a:p>
            <a:pPr algn="just"/>
            <a:r>
              <a:rPr lang="it-IT" sz="2400" b="1" dirty="0">
                <a:effectLst>
                  <a:glow rad="38100">
                    <a:schemeClr val="bg1">
                      <a:lumMod val="50000"/>
                      <a:lumOff val="50000"/>
                      <a:alpha val="20000"/>
                    </a:schemeClr>
                  </a:glow>
                </a:effectLst>
              </a:rPr>
              <a:t>I dati </a:t>
            </a:r>
            <a:r>
              <a:rPr lang="it-IT" sz="2400" b="1" dirty="0"/>
              <a:t>PISA (</a:t>
            </a:r>
            <a:r>
              <a:rPr lang="it-IT" sz="2400" b="1" i="1" dirty="0" err="1">
                <a:effectLst/>
              </a:rPr>
              <a:t>Programme</a:t>
            </a:r>
            <a:r>
              <a:rPr lang="it-IT" sz="2400" b="1" i="1" dirty="0">
                <a:effectLst/>
              </a:rPr>
              <a:t> for International </a:t>
            </a:r>
            <a:r>
              <a:rPr lang="it-IT" sz="2400" b="1" i="1" dirty="0" err="1">
                <a:effectLst/>
              </a:rPr>
              <a:t>Student</a:t>
            </a:r>
            <a:r>
              <a:rPr lang="it-IT" sz="2400" b="1" i="1" dirty="0">
                <a:effectLst/>
              </a:rPr>
              <a:t> </a:t>
            </a:r>
            <a:r>
              <a:rPr lang="it-IT" sz="2400" b="1" i="1" dirty="0" err="1">
                <a:effectLst/>
              </a:rPr>
              <a:t>Assessment</a:t>
            </a:r>
            <a:r>
              <a:rPr lang="it-IT" sz="2400" b="1" dirty="0">
                <a:effectLst/>
              </a:rPr>
              <a:t>) confermano in modo ricorrente un posizionamento piuttosto modesto del nostro Paese nelle rilevazioni delle competenze dei quindicenni scolarizzati: ciò si ripercuote sugli esiti della rilevazione delle competenze in età adulta.</a:t>
            </a:r>
          </a:p>
          <a:p>
            <a:pPr algn="just"/>
            <a:r>
              <a:rPr lang="it-IT" sz="2400" b="1" dirty="0">
                <a:effectLst/>
              </a:rPr>
              <a:t>Il livello di istruzione e scolarità resta al di sotto di quello di altri Paesi comparabili. La dispersione nella scuola superiore e nell’università è particolarmente elevata.</a:t>
            </a:r>
          </a:p>
          <a:p>
            <a:pPr algn="just"/>
            <a:r>
              <a:rPr lang="it-IT" sz="2400" b="1" dirty="0">
                <a:effectLst/>
              </a:rPr>
              <a:t>Occupazioni con povero contenuto di competenze e un sistema di imprese a basso livello di innovazione producono minori stimoli all’acquisizione e al mantenimento delle competenze.</a:t>
            </a:r>
            <a:endParaRPr lang="it-IT" sz="2400" b="1" dirty="0"/>
          </a:p>
        </p:txBody>
      </p:sp>
      <p:sp>
        <p:nvSpPr>
          <p:cNvPr id="4" name="Segnaposto data 3"/>
          <p:cNvSpPr>
            <a:spLocks noGrp="1"/>
          </p:cNvSpPr>
          <p:nvPr>
            <p:ph type="dt" sz="half" idx="10"/>
          </p:nvPr>
        </p:nvSpPr>
        <p:spPr/>
        <p:txBody>
          <a:bodyPr/>
          <a:lstStyle/>
          <a:p>
            <a:fld id="{28EC9564-F28E-405F-AF0F-7D7ADA280016}"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75749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90616"/>
            <a:ext cx="9905998" cy="1276865"/>
          </a:xfrm>
        </p:spPr>
        <p:txBody>
          <a:bodyPr/>
          <a:lstStyle/>
          <a:p>
            <a:pPr algn="ctr"/>
            <a:r>
              <a:rPr lang="it-IT" b="1" dirty="0">
                <a:effectLst>
                  <a:glow rad="38100">
                    <a:schemeClr val="bg1">
                      <a:lumMod val="65000"/>
                      <a:lumOff val="35000"/>
                      <a:alpha val="40000"/>
                    </a:schemeClr>
                  </a:glow>
                </a:effectLst>
              </a:rPr>
              <a:t>I risultati dell’indagine </a:t>
            </a:r>
            <a:r>
              <a:rPr lang="it-IT" b="1" dirty="0" err="1">
                <a:effectLst>
                  <a:glow rad="38100">
                    <a:schemeClr val="bg1">
                      <a:lumMod val="65000"/>
                      <a:lumOff val="35000"/>
                      <a:alpha val="40000"/>
                    </a:schemeClr>
                  </a:glow>
                </a:effectLst>
              </a:rPr>
              <a:t>piaac</a:t>
            </a:r>
            <a:r>
              <a:rPr lang="it-IT" b="1" dirty="0">
                <a:effectLst>
                  <a:glow rad="38100">
                    <a:schemeClr val="bg1">
                      <a:lumMod val="65000"/>
                      <a:lumOff val="35000"/>
                      <a:alpha val="40000"/>
                    </a:schemeClr>
                  </a:glow>
                </a:effectLst>
              </a:rPr>
              <a:t> </a:t>
            </a:r>
            <a:br>
              <a:rPr lang="it-IT" b="1" dirty="0">
                <a:effectLst>
                  <a:glow rad="38100">
                    <a:schemeClr val="bg1">
                      <a:lumMod val="65000"/>
                      <a:lumOff val="35000"/>
                      <a:alpha val="40000"/>
                    </a:schemeClr>
                  </a:glow>
                </a:effectLst>
              </a:rPr>
            </a:br>
            <a:r>
              <a:rPr lang="it-IT" b="1" dirty="0">
                <a:effectLst>
                  <a:glow rad="38100">
                    <a:schemeClr val="bg1">
                      <a:lumMod val="65000"/>
                      <a:lumOff val="35000"/>
                      <a:alpha val="40000"/>
                    </a:schemeClr>
                  </a:glow>
                </a:effectLst>
              </a:rPr>
              <a:t>(</a:t>
            </a:r>
            <a:r>
              <a:rPr lang="it-IT" sz="2000" b="1" i="1" dirty="0" err="1">
                <a:effectLst>
                  <a:glow rad="38100">
                    <a:schemeClr val="bg1">
                      <a:lumMod val="65000"/>
                      <a:lumOff val="35000"/>
                      <a:alpha val="40000"/>
                    </a:schemeClr>
                  </a:glow>
                </a:effectLst>
              </a:rPr>
              <a:t>Programme</a:t>
            </a:r>
            <a:r>
              <a:rPr lang="it-IT" sz="2000" b="1" i="1" dirty="0">
                <a:effectLst>
                  <a:glow rad="38100">
                    <a:schemeClr val="bg1">
                      <a:lumMod val="65000"/>
                      <a:lumOff val="35000"/>
                      <a:alpha val="40000"/>
                    </a:schemeClr>
                  </a:glow>
                </a:effectLst>
              </a:rPr>
              <a:t> for the International </a:t>
            </a:r>
            <a:r>
              <a:rPr lang="it-IT" sz="2000" b="1" i="1" dirty="0" err="1">
                <a:effectLst>
                  <a:glow rad="38100">
                    <a:schemeClr val="bg1">
                      <a:lumMod val="65000"/>
                      <a:lumOff val="35000"/>
                      <a:alpha val="40000"/>
                    </a:schemeClr>
                  </a:glow>
                </a:effectLst>
              </a:rPr>
              <a:t>Assessment</a:t>
            </a:r>
            <a:r>
              <a:rPr lang="it-IT" sz="2000" b="1" i="1" dirty="0">
                <a:effectLst>
                  <a:glow rad="38100">
                    <a:schemeClr val="bg1">
                      <a:lumMod val="65000"/>
                      <a:lumOff val="35000"/>
                      <a:alpha val="40000"/>
                    </a:schemeClr>
                  </a:glow>
                </a:effectLst>
              </a:rPr>
              <a:t> of </a:t>
            </a:r>
            <a:r>
              <a:rPr lang="it-IT" sz="2000" b="1" i="1" dirty="0" err="1">
                <a:effectLst>
                  <a:glow rad="38100">
                    <a:schemeClr val="bg1">
                      <a:lumMod val="65000"/>
                      <a:lumOff val="35000"/>
                      <a:alpha val="40000"/>
                    </a:schemeClr>
                  </a:glow>
                </a:effectLst>
              </a:rPr>
              <a:t>Adult</a:t>
            </a:r>
            <a:r>
              <a:rPr lang="it-IT" sz="2000" b="1" i="1" dirty="0">
                <a:effectLst>
                  <a:glow rad="38100">
                    <a:schemeClr val="bg1">
                      <a:lumMod val="65000"/>
                      <a:lumOff val="35000"/>
                      <a:alpha val="40000"/>
                    </a:schemeClr>
                  </a:glow>
                </a:effectLst>
              </a:rPr>
              <a:t> </a:t>
            </a:r>
            <a:r>
              <a:rPr lang="it-IT" sz="2000" b="1" i="1" dirty="0" err="1">
                <a:effectLst>
                  <a:glow rad="38100">
                    <a:schemeClr val="bg1">
                      <a:lumMod val="65000"/>
                      <a:lumOff val="35000"/>
                      <a:alpha val="40000"/>
                    </a:schemeClr>
                  </a:glow>
                </a:effectLst>
              </a:rPr>
              <a:t>Competencies</a:t>
            </a:r>
            <a:r>
              <a:rPr lang="it-IT" b="1" dirty="0">
                <a:effectLst>
                  <a:glow rad="38100">
                    <a:schemeClr val="bg1">
                      <a:lumMod val="65000"/>
                      <a:lumOff val="35000"/>
                      <a:alpha val="40000"/>
                    </a:schemeClr>
                  </a:glow>
                </a:effectLst>
              </a:rPr>
              <a:t>)</a:t>
            </a:r>
          </a:p>
        </p:txBody>
      </p:sp>
      <p:sp>
        <p:nvSpPr>
          <p:cNvPr id="3" name="Segnaposto contenuto 2"/>
          <p:cNvSpPr>
            <a:spLocks noGrp="1"/>
          </p:cNvSpPr>
          <p:nvPr>
            <p:ph idx="1"/>
          </p:nvPr>
        </p:nvSpPr>
        <p:spPr>
          <a:xfrm>
            <a:off x="634314" y="1482811"/>
            <a:ext cx="10898659" cy="4308389"/>
          </a:xfrm>
        </p:spPr>
        <p:txBody>
          <a:bodyPr>
            <a:normAutofit/>
          </a:bodyPr>
          <a:lstStyle/>
          <a:p>
            <a:pPr algn="just"/>
            <a:r>
              <a:rPr lang="it-IT" sz="2400" b="1" dirty="0">
                <a:effectLst>
                  <a:glow rad="38100">
                    <a:schemeClr val="bg1">
                      <a:lumMod val="50000"/>
                      <a:lumOff val="50000"/>
                      <a:alpha val="20000"/>
                    </a:schemeClr>
                  </a:glow>
                </a:effectLst>
              </a:rPr>
              <a:t>Nelle competenze di </a:t>
            </a:r>
            <a:r>
              <a:rPr lang="it-IT" sz="2400" b="1" i="1" dirty="0" err="1">
                <a:effectLst>
                  <a:glow rad="38100">
                    <a:schemeClr val="bg1">
                      <a:lumMod val="50000"/>
                      <a:lumOff val="50000"/>
                      <a:alpha val="20000"/>
                    </a:schemeClr>
                  </a:glow>
                </a:effectLst>
              </a:rPr>
              <a:t>literacy</a:t>
            </a:r>
            <a:r>
              <a:rPr lang="it-IT" sz="2400" b="1" dirty="0">
                <a:effectLst>
                  <a:glow rad="38100">
                    <a:schemeClr val="bg1">
                      <a:lumMod val="50000"/>
                      <a:lumOff val="50000"/>
                      <a:alpha val="20000"/>
                    </a:schemeClr>
                  </a:glow>
                </a:effectLst>
              </a:rPr>
              <a:t> il punteggio medio degli adulti italiani è pari a 250, decisamente inferiore rispetto alla media </a:t>
            </a:r>
            <a:r>
              <a:rPr lang="it-IT" sz="2400" b="1" dirty="0" err="1">
                <a:effectLst>
                  <a:glow rad="38100">
                    <a:schemeClr val="bg1">
                      <a:lumMod val="50000"/>
                      <a:lumOff val="50000"/>
                      <a:alpha val="20000"/>
                    </a:schemeClr>
                  </a:glow>
                </a:effectLst>
              </a:rPr>
              <a:t>ocse</a:t>
            </a:r>
            <a:r>
              <a:rPr lang="it-IT" sz="2400" b="1" dirty="0">
                <a:effectLst>
                  <a:glow rad="38100">
                    <a:schemeClr val="bg1">
                      <a:lumMod val="50000"/>
                      <a:lumOff val="50000"/>
                      <a:alpha val="20000"/>
                    </a:schemeClr>
                  </a:glow>
                </a:effectLst>
              </a:rPr>
              <a:t>, pari a 273.</a:t>
            </a:r>
          </a:p>
          <a:p>
            <a:pPr algn="just"/>
            <a:r>
              <a:rPr lang="it-IT" sz="2400" b="1" dirty="0">
                <a:effectLst>
                  <a:glow rad="38100">
                    <a:schemeClr val="bg1">
                      <a:lumMod val="50000"/>
                      <a:lumOff val="50000"/>
                      <a:alpha val="20000"/>
                    </a:schemeClr>
                  </a:glow>
                </a:effectLst>
              </a:rPr>
              <a:t>Nelle competenze di </a:t>
            </a:r>
            <a:r>
              <a:rPr lang="it-IT" sz="2400" b="1" i="1" dirty="0" err="1">
                <a:effectLst>
                  <a:glow rad="38100">
                    <a:schemeClr val="bg1">
                      <a:lumMod val="50000"/>
                      <a:lumOff val="50000"/>
                      <a:alpha val="20000"/>
                    </a:schemeClr>
                  </a:glow>
                </a:effectLst>
              </a:rPr>
              <a:t>numeracy</a:t>
            </a:r>
            <a:r>
              <a:rPr lang="it-IT" sz="2400" b="1" dirty="0">
                <a:effectLst>
                  <a:glow rad="38100">
                    <a:schemeClr val="bg1">
                      <a:lumMod val="50000"/>
                      <a:lumOff val="50000"/>
                      <a:alpha val="20000"/>
                    </a:schemeClr>
                  </a:glow>
                </a:effectLst>
              </a:rPr>
              <a:t> il punteggio medio degli adulti italiani è pari a 247, decisamente inferiore rispetto alla media </a:t>
            </a:r>
            <a:r>
              <a:rPr lang="it-IT" sz="2400" b="1" dirty="0" err="1">
                <a:effectLst>
                  <a:glow rad="38100">
                    <a:schemeClr val="bg1">
                      <a:lumMod val="50000"/>
                      <a:lumOff val="50000"/>
                      <a:alpha val="20000"/>
                    </a:schemeClr>
                  </a:glow>
                </a:effectLst>
              </a:rPr>
              <a:t>ocse</a:t>
            </a:r>
            <a:r>
              <a:rPr lang="it-IT" sz="2400" b="1" dirty="0">
                <a:effectLst>
                  <a:glow rad="38100">
                    <a:schemeClr val="bg1">
                      <a:lumMod val="50000"/>
                      <a:lumOff val="50000"/>
                      <a:alpha val="20000"/>
                    </a:schemeClr>
                  </a:glow>
                </a:effectLst>
              </a:rPr>
              <a:t>, pari a 269.</a:t>
            </a:r>
          </a:p>
          <a:p>
            <a:pPr marL="0" indent="0" algn="just">
              <a:buNone/>
            </a:pPr>
            <a:r>
              <a:rPr lang="it-IT" b="1" dirty="0">
                <a:effectLst>
                  <a:glow rad="38100">
                    <a:schemeClr val="bg1">
                      <a:lumMod val="50000"/>
                      <a:lumOff val="50000"/>
                      <a:alpha val="20000"/>
                    </a:schemeClr>
                  </a:glow>
                </a:effectLst>
              </a:rPr>
              <a:t>Nota: le competenze analizzate dall’indagine </a:t>
            </a:r>
            <a:r>
              <a:rPr lang="it-IT" b="1" dirty="0" err="1">
                <a:effectLst>
                  <a:glow rad="38100">
                    <a:schemeClr val="bg1">
                      <a:lumMod val="50000"/>
                      <a:lumOff val="50000"/>
                      <a:alpha val="20000"/>
                    </a:schemeClr>
                  </a:glow>
                </a:effectLst>
              </a:rPr>
              <a:t>piaac</a:t>
            </a:r>
            <a:r>
              <a:rPr lang="it-IT" b="1" dirty="0">
                <a:effectLst>
                  <a:glow rad="38100">
                    <a:schemeClr val="bg1">
                      <a:lumMod val="50000"/>
                      <a:lumOff val="50000"/>
                      <a:alpha val="20000"/>
                    </a:schemeClr>
                  </a:glow>
                </a:effectLst>
              </a:rPr>
              <a:t> vengono espresse sotto forma di punteggi (scala da 0 a 500 punti) riconducibili a 6 diversi livelli di competenze. Il raggiungimento del livello 3 è considerato come elemento minimo indispensabile per un positivo inserimento nelle dinamiche sociali, economiche e occupazionali del xxi secolo.</a:t>
            </a:r>
          </a:p>
          <a:p>
            <a:pPr marL="0" indent="0" algn="just">
              <a:buNone/>
            </a:pPr>
            <a:endParaRPr lang="it-IT" sz="1000" dirty="0">
              <a:effectLst>
                <a:glow rad="38100">
                  <a:schemeClr val="bg1">
                    <a:lumMod val="50000"/>
                    <a:lumOff val="50000"/>
                    <a:alpha val="20000"/>
                  </a:schemeClr>
                </a:glow>
              </a:effectLst>
              <a:latin typeface="Calibri" panose="020F0502020204030204" pitchFamily="34" charset="0"/>
              <a:cs typeface="Calibri" panose="020F0502020204030204" pitchFamily="34" charset="0"/>
            </a:endParaRPr>
          </a:p>
          <a:p>
            <a:pPr marL="0" indent="0" algn="just">
              <a:buNone/>
            </a:pPr>
            <a:r>
              <a:rPr lang="it-IT" sz="1000"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Fonte: ISFOL</a:t>
            </a:r>
          </a:p>
          <a:p>
            <a:pPr algn="just"/>
            <a:endParaRPr lang="it-IT" dirty="0"/>
          </a:p>
        </p:txBody>
      </p:sp>
      <p:sp>
        <p:nvSpPr>
          <p:cNvPr id="4" name="Segnaposto data 3"/>
          <p:cNvSpPr>
            <a:spLocks noGrp="1"/>
          </p:cNvSpPr>
          <p:nvPr>
            <p:ph type="dt" sz="half" idx="10"/>
          </p:nvPr>
        </p:nvSpPr>
        <p:spPr/>
        <p:txBody>
          <a:bodyPr/>
          <a:lstStyle/>
          <a:p>
            <a:fld id="{78337C59-0D21-4B53-9F6D-8D7F9FBD4B96}"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47160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148282"/>
            <a:ext cx="9905998" cy="914399"/>
          </a:xfrm>
        </p:spPr>
        <p:txBody>
          <a:bodyPr/>
          <a:lstStyle/>
          <a:p>
            <a:pPr algn="ctr"/>
            <a:r>
              <a:rPr lang="it-IT" b="1" dirty="0">
                <a:effectLst>
                  <a:glow rad="38100">
                    <a:schemeClr val="bg1">
                      <a:lumMod val="65000"/>
                      <a:lumOff val="35000"/>
                      <a:alpha val="40000"/>
                    </a:schemeClr>
                  </a:glow>
                </a:effectLst>
              </a:rPr>
              <a:t>I livelli del </a:t>
            </a:r>
            <a:r>
              <a:rPr lang="it-IT" b="1" dirty="0" err="1">
                <a:effectLst>
                  <a:glow rad="38100">
                    <a:schemeClr val="bg1">
                      <a:lumMod val="65000"/>
                      <a:lumOff val="35000"/>
                      <a:alpha val="40000"/>
                    </a:schemeClr>
                  </a:glow>
                </a:effectLst>
              </a:rPr>
              <a:t>piaac</a:t>
            </a:r>
            <a:endParaRPr lang="it-IT" b="1" dirty="0">
              <a:effectLst>
                <a:glow rad="38100">
                  <a:schemeClr val="bg1">
                    <a:lumMod val="65000"/>
                    <a:lumOff val="35000"/>
                    <a:alpha val="40000"/>
                  </a:schemeClr>
                </a:glow>
              </a:effectLst>
            </a:endParaRPr>
          </a:p>
        </p:txBody>
      </p:sp>
      <p:sp>
        <p:nvSpPr>
          <p:cNvPr id="3" name="Segnaposto contenuto 2"/>
          <p:cNvSpPr>
            <a:spLocks noGrp="1"/>
          </p:cNvSpPr>
          <p:nvPr>
            <p:ph idx="1"/>
          </p:nvPr>
        </p:nvSpPr>
        <p:spPr>
          <a:xfrm>
            <a:off x="494270" y="1141669"/>
            <a:ext cx="11112844" cy="4662617"/>
          </a:xfrm>
        </p:spPr>
        <p:txBody>
          <a:bodyPr>
            <a:normAutofit fontScale="92500" lnSpcReduction="20000"/>
          </a:bodyPr>
          <a:lstStyle/>
          <a:p>
            <a:pPr algn="just"/>
            <a:endParaRPr lang="it-IT" b="1" dirty="0">
              <a:effectLst>
                <a:glow rad="38100">
                  <a:schemeClr val="bg1">
                    <a:lumMod val="50000"/>
                    <a:lumOff val="50000"/>
                    <a:alpha val="20000"/>
                  </a:schemeClr>
                </a:glow>
              </a:effectLst>
            </a:endParaRPr>
          </a:p>
          <a:p>
            <a:pPr algn="just"/>
            <a:endParaRPr lang="it-IT" b="1" dirty="0">
              <a:effectLst>
                <a:glow rad="38100">
                  <a:schemeClr val="bg1">
                    <a:lumMod val="50000"/>
                    <a:lumOff val="50000"/>
                    <a:alpha val="20000"/>
                  </a:schemeClr>
                </a:glow>
              </a:effectLst>
            </a:endParaRPr>
          </a:p>
          <a:p>
            <a:pPr algn="just"/>
            <a:r>
              <a:rPr lang="it-IT" sz="2200" b="1" dirty="0">
                <a:effectLst>
                  <a:glow rad="38100">
                    <a:schemeClr val="bg1">
                      <a:lumMod val="50000"/>
                      <a:lumOff val="50000"/>
                      <a:alpha val="20000"/>
                    </a:schemeClr>
                  </a:glow>
                </a:effectLst>
              </a:rPr>
              <a:t>Livello 5. La media </a:t>
            </a:r>
            <a:r>
              <a:rPr lang="it-IT" sz="2200" b="1" dirty="0" err="1">
                <a:effectLst>
                  <a:glow rad="38100">
                    <a:schemeClr val="bg1">
                      <a:lumMod val="50000"/>
                      <a:lumOff val="50000"/>
                      <a:alpha val="20000"/>
                    </a:schemeClr>
                  </a:glow>
                </a:effectLst>
              </a:rPr>
              <a:t>ocse</a:t>
            </a:r>
            <a:r>
              <a:rPr lang="it-IT" sz="2200" b="1" dirty="0">
                <a:effectLst>
                  <a:glow rad="38100">
                    <a:schemeClr val="bg1">
                      <a:lumMod val="50000"/>
                      <a:lumOff val="50000"/>
                      <a:alpha val="20000"/>
                    </a:schemeClr>
                  </a:glow>
                </a:effectLst>
              </a:rPr>
              <a:t> è dello 0,7%.  La più alta percentuale di adulti a livello 5 è in Finlandia (2,2%). Seguono Australia (1,3%), Svezia e Giappone (1,2%).</a:t>
            </a:r>
          </a:p>
          <a:p>
            <a:pPr algn="just"/>
            <a:r>
              <a:rPr lang="it-IT" sz="2200" b="1" dirty="0">
                <a:effectLst>
                  <a:glow rad="38100">
                    <a:schemeClr val="bg1">
                      <a:lumMod val="50000"/>
                      <a:lumOff val="50000"/>
                      <a:alpha val="20000"/>
                    </a:schemeClr>
                  </a:glow>
                </a:effectLst>
              </a:rPr>
              <a:t>Livello 4. La media </a:t>
            </a:r>
            <a:r>
              <a:rPr lang="it-IT" sz="2200" b="1" dirty="0" err="1">
                <a:effectLst>
                  <a:glow rad="38100">
                    <a:schemeClr val="bg1">
                      <a:lumMod val="50000"/>
                      <a:lumOff val="50000"/>
                      <a:alpha val="20000"/>
                    </a:schemeClr>
                  </a:glow>
                </a:effectLst>
              </a:rPr>
              <a:t>ocse</a:t>
            </a:r>
            <a:r>
              <a:rPr lang="it-IT" sz="2200" b="1" dirty="0">
                <a:effectLst>
                  <a:glow rad="38100">
                    <a:schemeClr val="bg1">
                      <a:lumMod val="50000"/>
                      <a:lumOff val="50000"/>
                      <a:alpha val="20000"/>
                    </a:schemeClr>
                  </a:glow>
                </a:effectLst>
              </a:rPr>
              <a:t> è dell’11,3%. Il Giappone (21,6%) e la Finlandia (20,0%) hanno la più alta percentuale. La Spagna (4,7%) e l’Italia (3,3%) si collocano agli ultimi posti.</a:t>
            </a:r>
          </a:p>
          <a:p>
            <a:pPr algn="just"/>
            <a:r>
              <a:rPr lang="it-IT" sz="2200" b="1" dirty="0">
                <a:effectLst>
                  <a:glow rad="38100">
                    <a:schemeClr val="bg1">
                      <a:lumMod val="50000"/>
                      <a:lumOff val="50000"/>
                      <a:alpha val="20000"/>
                    </a:schemeClr>
                  </a:glow>
                </a:effectLst>
              </a:rPr>
              <a:t>Livello 3. La media </a:t>
            </a:r>
            <a:r>
              <a:rPr lang="it-IT" sz="2200" b="1" dirty="0" err="1">
                <a:effectLst>
                  <a:glow rad="38100">
                    <a:schemeClr val="bg1">
                      <a:lumMod val="50000"/>
                      <a:lumOff val="50000"/>
                      <a:alpha val="20000"/>
                    </a:schemeClr>
                  </a:glow>
                </a:effectLst>
              </a:rPr>
              <a:t>ocse</a:t>
            </a:r>
            <a:r>
              <a:rPr lang="it-IT" sz="2200" b="1" dirty="0">
                <a:effectLst>
                  <a:glow rad="38100">
                    <a:schemeClr val="bg1">
                      <a:lumMod val="50000"/>
                      <a:lumOff val="50000"/>
                      <a:alpha val="20000"/>
                    </a:schemeClr>
                  </a:glow>
                </a:effectLst>
              </a:rPr>
              <a:t> è del 38,7%. In testa sono Giappone (49,2%), Slovacchia (44,5%) e Norvegia (42,6%). La Spagna (28,0%) e l’Italia (26,5%) hanno le percentuali più basse.</a:t>
            </a:r>
          </a:p>
          <a:p>
            <a:pPr algn="just"/>
            <a:r>
              <a:rPr lang="it-IT" sz="2200" b="1" dirty="0">
                <a:effectLst>
                  <a:glow rad="38100">
                    <a:schemeClr val="bg1">
                      <a:lumMod val="50000"/>
                      <a:lumOff val="50000"/>
                      <a:alpha val="20000"/>
                    </a:schemeClr>
                  </a:glow>
                </a:effectLst>
              </a:rPr>
              <a:t>Livello 2. La media </a:t>
            </a:r>
            <a:r>
              <a:rPr lang="it-IT" sz="2200" b="1" dirty="0" err="1">
                <a:effectLst>
                  <a:glow rad="38100">
                    <a:schemeClr val="bg1">
                      <a:lumMod val="50000"/>
                      <a:lumOff val="50000"/>
                      <a:alpha val="20000"/>
                    </a:schemeClr>
                  </a:glow>
                </a:effectLst>
              </a:rPr>
              <a:t>ocse</a:t>
            </a:r>
            <a:r>
              <a:rPr lang="it-IT" sz="2200" b="1" dirty="0">
                <a:effectLst>
                  <a:glow rad="38100">
                    <a:schemeClr val="bg1">
                      <a:lumMod val="50000"/>
                      <a:lumOff val="50000"/>
                      <a:alpha val="20000"/>
                    </a:schemeClr>
                  </a:glow>
                </a:effectLst>
              </a:rPr>
              <a:t> è del 33,7%. Le percentuali più alte: Italia (42,3%) e Spagna (39,4%).</a:t>
            </a:r>
          </a:p>
          <a:p>
            <a:pPr algn="just"/>
            <a:r>
              <a:rPr lang="it-IT" sz="2200" b="1" dirty="0">
                <a:effectLst>
                  <a:glow rad="38100">
                    <a:schemeClr val="bg1">
                      <a:lumMod val="50000"/>
                      <a:lumOff val="50000"/>
                      <a:alpha val="20000"/>
                    </a:schemeClr>
                  </a:glow>
                </a:effectLst>
              </a:rPr>
              <a:t>Livello 1. Media </a:t>
            </a:r>
            <a:r>
              <a:rPr lang="it-IT" sz="2200" b="1" dirty="0" err="1">
                <a:effectLst>
                  <a:glow rad="38100">
                    <a:schemeClr val="bg1">
                      <a:lumMod val="50000"/>
                      <a:lumOff val="50000"/>
                      <a:alpha val="20000"/>
                    </a:schemeClr>
                  </a:glow>
                </a:effectLst>
              </a:rPr>
              <a:t>ocse</a:t>
            </a:r>
            <a:r>
              <a:rPr lang="it-IT" sz="2200" b="1" dirty="0">
                <a:effectLst>
                  <a:glow rad="38100">
                    <a:schemeClr val="bg1">
                      <a:lumMod val="50000"/>
                      <a:lumOff val="50000"/>
                      <a:alpha val="20000"/>
                    </a:schemeClr>
                  </a:glow>
                </a:effectLst>
              </a:rPr>
              <a:t> 12,3%. Italia 22,3%, Spagna 20,4%, Francia 16,4%.</a:t>
            </a:r>
          </a:p>
          <a:p>
            <a:pPr algn="just"/>
            <a:r>
              <a:rPr lang="it-IT" sz="2200" b="1" dirty="0">
                <a:effectLst>
                  <a:glow rad="38100">
                    <a:schemeClr val="bg1">
                      <a:lumMod val="50000"/>
                      <a:lumOff val="50000"/>
                      <a:alpha val="20000"/>
                    </a:schemeClr>
                  </a:glow>
                </a:effectLst>
              </a:rPr>
              <a:t>Livello inferiore a 1. Media </a:t>
            </a:r>
            <a:r>
              <a:rPr lang="it-IT" sz="2200" b="1" dirty="0" err="1">
                <a:effectLst>
                  <a:glow rad="38100">
                    <a:schemeClr val="bg1">
                      <a:lumMod val="50000"/>
                      <a:lumOff val="50000"/>
                      <a:alpha val="20000"/>
                    </a:schemeClr>
                  </a:glow>
                </a:effectLst>
              </a:rPr>
              <a:t>ocse</a:t>
            </a:r>
            <a:r>
              <a:rPr lang="it-IT" sz="2200" b="1" dirty="0">
                <a:effectLst>
                  <a:glow rad="38100">
                    <a:schemeClr val="bg1">
                      <a:lumMod val="50000"/>
                      <a:lumOff val="50000"/>
                      <a:alpha val="20000"/>
                    </a:schemeClr>
                  </a:glow>
                </a:effectLst>
              </a:rPr>
              <a:t> 3,4%. Spagna 7,3%, Italia 5,6%, Francia 5,4%.</a:t>
            </a:r>
          </a:p>
          <a:p>
            <a:pPr marL="0" indent="0" algn="just">
              <a:buNone/>
            </a:pPr>
            <a:endParaRPr lang="it-IT" sz="2200" b="1" dirty="0">
              <a:effectLst>
                <a:glow rad="38100">
                  <a:schemeClr val="bg1">
                    <a:lumMod val="50000"/>
                    <a:lumOff val="50000"/>
                    <a:alpha val="20000"/>
                  </a:schemeClr>
                </a:glow>
              </a:effectLst>
            </a:endParaRPr>
          </a:p>
          <a:p>
            <a:pPr marL="0" indent="0" algn="just">
              <a:buNone/>
            </a:pPr>
            <a:r>
              <a:rPr lang="it-IT" sz="2200" b="1" dirty="0">
                <a:effectLst>
                  <a:glow rad="38100">
                    <a:schemeClr val="bg1">
                      <a:lumMod val="50000"/>
                      <a:lumOff val="50000"/>
                      <a:alpha val="20000"/>
                    </a:schemeClr>
                  </a:glow>
                </a:effectLst>
              </a:rPr>
              <a:t>Dati aggregati per adulti italiani: 29,8% ai livelli 3 e 4, 70,2% sotto il livello 3.</a:t>
            </a:r>
          </a:p>
          <a:p>
            <a:pPr algn="just"/>
            <a:endParaRPr lang="it-IT" b="1" dirty="0">
              <a:effectLst>
                <a:glow rad="38100">
                  <a:schemeClr val="bg1">
                    <a:lumMod val="50000"/>
                    <a:lumOff val="50000"/>
                    <a:alpha val="20000"/>
                  </a:schemeClr>
                </a:glow>
              </a:effectLst>
            </a:endParaRPr>
          </a:p>
          <a:p>
            <a:pPr algn="just"/>
            <a:endParaRPr lang="it-IT" b="1" dirty="0">
              <a:effectLst>
                <a:glow rad="38100">
                  <a:schemeClr val="bg1">
                    <a:lumMod val="50000"/>
                    <a:lumOff val="50000"/>
                    <a:alpha val="20000"/>
                  </a:schemeClr>
                </a:glow>
              </a:effectLst>
            </a:endParaRPr>
          </a:p>
        </p:txBody>
      </p:sp>
      <p:sp>
        <p:nvSpPr>
          <p:cNvPr id="4" name="Segnaposto data 3"/>
          <p:cNvSpPr>
            <a:spLocks noGrp="1"/>
          </p:cNvSpPr>
          <p:nvPr>
            <p:ph type="dt" sz="half" idx="10"/>
          </p:nvPr>
        </p:nvSpPr>
        <p:spPr/>
        <p:txBody>
          <a:bodyPr/>
          <a:lstStyle/>
          <a:p>
            <a:fld id="{0733E17B-2A2F-4469-9E10-C1AD7258A962}"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34960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1087DA1-45F0-4DE6-B4F8-AA2CDBA21C06}"/>
              </a:ext>
            </a:extLst>
          </p:cNvPr>
          <p:cNvSpPr>
            <a:spLocks noGrp="1"/>
          </p:cNvSpPr>
          <p:nvPr>
            <p:ph type="title"/>
          </p:nvPr>
        </p:nvSpPr>
        <p:spPr>
          <a:xfrm>
            <a:off x="1141413" y="609600"/>
            <a:ext cx="9905998" cy="1219200"/>
          </a:xfrm>
        </p:spPr>
        <p:txBody>
          <a:bodyPr/>
          <a:lstStyle/>
          <a:p>
            <a:pPr algn="ctr"/>
            <a:r>
              <a:rPr lang="it-IT" b="1" dirty="0"/>
              <a:t>Analfabetismo del xxi secolo</a:t>
            </a:r>
          </a:p>
        </p:txBody>
      </p:sp>
      <p:sp>
        <p:nvSpPr>
          <p:cNvPr id="3" name="Segnaposto contenuto 2">
            <a:extLst>
              <a:ext uri="{FF2B5EF4-FFF2-40B4-BE49-F238E27FC236}">
                <a16:creationId xmlns="" xmlns:a16="http://schemas.microsoft.com/office/drawing/2014/main" id="{450EFEB8-AF92-496F-9A6D-CA3E828DC831}"/>
              </a:ext>
            </a:extLst>
          </p:cNvPr>
          <p:cNvSpPr>
            <a:spLocks noGrp="1"/>
          </p:cNvSpPr>
          <p:nvPr>
            <p:ph idx="1"/>
          </p:nvPr>
        </p:nvSpPr>
        <p:spPr>
          <a:xfrm>
            <a:off x="1141413" y="1732547"/>
            <a:ext cx="9905998" cy="4415590"/>
          </a:xfrm>
        </p:spPr>
        <p:txBody>
          <a:bodyPr>
            <a:normAutofit/>
          </a:bodyPr>
          <a:lstStyle/>
          <a:p>
            <a:pPr marL="0" indent="0" algn="just">
              <a:buNone/>
            </a:pPr>
            <a:r>
              <a:rPr lang="it-IT" sz="3200" b="1" dirty="0">
                <a:effectLst/>
                <a:latin typeface="Calibri" panose="020F0502020204030204" pitchFamily="34" charset="0"/>
                <a:ea typeface="Times New Roman" panose="02020603050405020304" pitchFamily="18" charset="0"/>
                <a:cs typeface="Times New Roman" panose="02020603050405020304" pitchFamily="18" charset="0"/>
              </a:rPr>
              <a:t>Per analfabetismo oggi possiamo intendere varie forme di esclusione sociale, che non sono più il solo “non saper leggere e scrivere” ma vanno oltre, abbracciano le nuove tecnologie, le lingue straniere, la cittadinanza globale e, soprattutto, la capacità costante di apprendere in un mondo che cambia a velocità mai sperimentate prima</a:t>
            </a:r>
            <a:r>
              <a:rPr lang="it-IT" sz="3200" b="1" dirty="0" smtClean="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lgn="just">
              <a:buNone/>
            </a:pPr>
            <a:r>
              <a:rPr lang="it-IT" sz="3200" b="1" dirty="0" smtClean="0">
                <a:effectLst/>
                <a:latin typeface="Calibri" panose="020F0502020204030204" pitchFamily="34" charset="0"/>
                <a:ea typeface="Times New Roman" panose="02020603050405020304" pitchFamily="18" charset="0"/>
                <a:cs typeface="Times New Roman" panose="02020603050405020304" pitchFamily="18" charset="0"/>
              </a:rPr>
              <a:t>Andrebbe promossa, per esempio, una campagna di alfabetizzazione digitale di massa.</a:t>
            </a:r>
            <a:endParaRPr lang="it-IT" sz="32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sz="2800" dirty="0"/>
          </a:p>
        </p:txBody>
      </p:sp>
      <p:sp>
        <p:nvSpPr>
          <p:cNvPr id="4" name="Segnaposto data 3">
            <a:extLst>
              <a:ext uri="{FF2B5EF4-FFF2-40B4-BE49-F238E27FC236}">
                <a16:creationId xmlns="" xmlns:a16="http://schemas.microsoft.com/office/drawing/2014/main" id="{EF599CA1-FA6E-472B-825B-32B4AE4E8CFC}"/>
              </a:ext>
            </a:extLst>
          </p:cNvPr>
          <p:cNvSpPr>
            <a:spLocks noGrp="1"/>
          </p:cNvSpPr>
          <p:nvPr>
            <p:ph type="dt" sz="half" idx="10"/>
          </p:nvPr>
        </p:nvSpPr>
        <p:spPr/>
        <p:txBody>
          <a:bodyPr/>
          <a:lstStyle/>
          <a:p>
            <a:fld id="{0143B236-94BA-47B0-9B31-90C59FD22FAC}" type="datetime1">
              <a:rPr lang="en-US" smtClean="0"/>
              <a:t>2/5/2022</a:t>
            </a:fld>
            <a:endParaRPr lang="en-US" dirty="0"/>
          </a:p>
        </p:txBody>
      </p:sp>
      <p:sp>
        <p:nvSpPr>
          <p:cNvPr id="5" name="Segnaposto numero diapositiva 4">
            <a:extLst>
              <a:ext uri="{FF2B5EF4-FFF2-40B4-BE49-F238E27FC236}">
                <a16:creationId xmlns="" xmlns:a16="http://schemas.microsoft.com/office/drawing/2014/main" id="{BAABB918-6217-4DE8-AAD3-CDB0DDE8507C}"/>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9906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321276"/>
            <a:ext cx="9905998" cy="741405"/>
          </a:xfrm>
        </p:spPr>
        <p:txBody>
          <a:bodyPr/>
          <a:lstStyle/>
          <a:p>
            <a:pPr algn="ctr"/>
            <a:r>
              <a:rPr lang="it-IT" b="1" dirty="0">
                <a:effectLst>
                  <a:glow rad="38100">
                    <a:schemeClr val="bg1">
                      <a:lumMod val="65000"/>
                      <a:lumOff val="35000"/>
                      <a:alpha val="40000"/>
                    </a:schemeClr>
                  </a:glow>
                </a:effectLst>
              </a:rPr>
              <a:t>Abbiamo un problema. Che fare?</a:t>
            </a:r>
          </a:p>
        </p:txBody>
      </p:sp>
      <p:sp>
        <p:nvSpPr>
          <p:cNvPr id="3" name="Segnaposto contenuto 2"/>
          <p:cNvSpPr>
            <a:spLocks noGrp="1"/>
          </p:cNvSpPr>
          <p:nvPr>
            <p:ph idx="1"/>
          </p:nvPr>
        </p:nvSpPr>
        <p:spPr>
          <a:xfrm>
            <a:off x="1141413" y="1153297"/>
            <a:ext cx="9905998" cy="4637903"/>
          </a:xfrm>
        </p:spPr>
        <p:txBody>
          <a:bodyPr/>
          <a:lstStyle/>
          <a:p>
            <a:r>
              <a:rPr lang="it-IT" sz="2400" b="1" dirty="0"/>
              <a:t>La risposta istituzionale: i </a:t>
            </a:r>
            <a:r>
              <a:rPr lang="it-IT" sz="2400" b="1" dirty="0" err="1"/>
              <a:t>cpia</a:t>
            </a:r>
            <a:endParaRPr lang="it-IT" sz="2400" b="1" dirty="0"/>
          </a:p>
          <a:p>
            <a:pPr marL="0" indent="0">
              <a:buNone/>
            </a:pPr>
            <a:r>
              <a:rPr lang="it-IT" sz="2400" b="1" dirty="0">
                <a:effectLst>
                  <a:glow rad="38100">
                    <a:schemeClr val="bg1">
                      <a:lumMod val="50000"/>
                      <a:lumOff val="50000"/>
                      <a:alpha val="20000"/>
                    </a:schemeClr>
                  </a:glow>
                </a:effectLst>
              </a:rPr>
              <a:t>Può una rete di 130 centri per circa 230.000 iscritti  su tutto il territorio nazionale considerarsi adeguata a fronteggiare l’emergenza in atto?</a:t>
            </a:r>
          </a:p>
          <a:p>
            <a:pPr marL="0" indent="0">
              <a:buNone/>
            </a:pPr>
            <a:r>
              <a:rPr lang="it-IT" sz="2400" b="1" dirty="0">
                <a:effectLst>
                  <a:glow rad="38100">
                    <a:schemeClr val="bg1">
                      <a:lumMod val="50000"/>
                      <a:lumOff val="50000"/>
                      <a:alpha val="20000"/>
                    </a:schemeClr>
                  </a:glow>
                </a:effectLst>
              </a:rPr>
              <a:t>La risposta è no, anche perché la distribuzione territoriale dei centri risponde ad una logica che qui intendiamo valutare criticamente.</a:t>
            </a:r>
          </a:p>
          <a:p>
            <a:pPr marL="0" indent="0">
              <a:buNone/>
            </a:pPr>
            <a:r>
              <a:rPr lang="it-IT" sz="2400" b="1" dirty="0">
                <a:effectLst>
                  <a:glow rad="38100">
                    <a:schemeClr val="bg1">
                      <a:lumMod val="50000"/>
                      <a:lumOff val="50000"/>
                      <a:alpha val="20000"/>
                    </a:schemeClr>
                  </a:glow>
                </a:effectLst>
              </a:rPr>
              <a:t>I centri attivati, con dati aggregati per macro-aree, risultano così distribuiti: Nord 61 (47%), centro 28 (21,5%), sud 26 (20%), isole 15 (11,5%).</a:t>
            </a:r>
          </a:p>
          <a:p>
            <a:pPr marL="0" indent="0">
              <a:buNone/>
            </a:pPr>
            <a:endParaRPr lang="it-IT" dirty="0">
              <a:effectLst>
                <a:glow rad="38100">
                  <a:schemeClr val="bg1">
                    <a:lumMod val="50000"/>
                    <a:lumOff val="50000"/>
                    <a:alpha val="20000"/>
                  </a:schemeClr>
                </a:glow>
              </a:effectLst>
            </a:endParaRPr>
          </a:p>
        </p:txBody>
      </p:sp>
      <p:sp>
        <p:nvSpPr>
          <p:cNvPr id="4" name="Segnaposto data 3"/>
          <p:cNvSpPr>
            <a:spLocks noGrp="1"/>
          </p:cNvSpPr>
          <p:nvPr>
            <p:ph type="dt" sz="half" idx="10"/>
          </p:nvPr>
        </p:nvSpPr>
        <p:spPr/>
        <p:txBody>
          <a:bodyPr/>
          <a:lstStyle/>
          <a:p>
            <a:fld id="{37086FF7-4DCB-4759-8BF4-E881F3680A95}" type="datetime1">
              <a:rPr lang="en-US" smtClean="0"/>
              <a:t>2/5/2022</a:t>
            </a:fld>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047890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Rete</Template>
  <TotalTime>775</TotalTime>
  <Words>1808</Words>
  <Application>Microsoft Office PowerPoint</Application>
  <PresentationFormat>Personalizzato</PresentationFormat>
  <Paragraphs>115</Paragraphs>
  <Slides>15</Slides>
  <Notes>1</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Rete</vt:lpstr>
      <vt:lpstr>Istruzione degli adulti</vt:lpstr>
      <vt:lpstr>I dati ci dicono che …</vt:lpstr>
      <vt:lpstr>L’abbandono precoce del sistema di istruzione e formazione</vt:lpstr>
      <vt:lpstr>I livelli di istruzione incidono su quelli culturali</vt:lpstr>
      <vt:lpstr>Le competenze dei 16-65enni: i deficit strutturali </vt:lpstr>
      <vt:lpstr>I risultati dell’indagine piaac  (Programme for the International Assessment of Adult Competencies)</vt:lpstr>
      <vt:lpstr>I livelli del piaac</vt:lpstr>
      <vt:lpstr>Analfabetismo del xxi secolo</vt:lpstr>
      <vt:lpstr>Abbiamo un problema. Che fare?</vt:lpstr>
      <vt:lpstr>Chi sono i fruitori dei cpia</vt:lpstr>
      <vt:lpstr>Distinguere domanda da bisogno di istruzione</vt:lpstr>
      <vt:lpstr>Quali riforme di sistema?</vt:lpstr>
      <vt:lpstr>APPRENDIMENTO PERMANENTE, SVILUPPO DELLE COMPETENZE E INVECCHIAMENTO ATTIVO</vt:lpstr>
      <vt:lpstr>Valorizzare l’istituzione scolastica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Istruzione degli adulti</dc:title>
  <dc:creator>utente</dc:creator>
  <cp:lastModifiedBy>DORIANO</cp:lastModifiedBy>
  <cp:revision>71</cp:revision>
  <dcterms:created xsi:type="dcterms:W3CDTF">2021-09-27T13:33:19Z</dcterms:created>
  <dcterms:modified xsi:type="dcterms:W3CDTF">2022-02-05T12:23:23Z</dcterms:modified>
</cp:coreProperties>
</file>