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98F17A-6AA9-4D2E-AA79-363349634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8A36C63-E403-47FA-866C-57A002B9C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4F516A5-774C-4EAC-B269-D082B876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74B-19BE-452C-A982-E839C13D1685}" type="datetimeFigureOut">
              <a:rPr lang="it-IT" smtClean="0"/>
              <a:t>08/10/2018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D097392-4F1F-42BA-A8B8-5FD9967F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4ED6E20-6ACD-4910-AC0F-A32DBB6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B11-E247-4846-BCF6-FD3A53EF5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92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00E34A0-C240-49C0-A029-453EE6BE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705EA8D-F1C1-42F5-894B-786F8B308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4DF3E12-94B2-4F71-B014-5D8F8264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74B-19BE-452C-A982-E839C13D1685}" type="datetimeFigureOut">
              <a:rPr lang="it-IT" smtClean="0"/>
              <a:t>08/10/2018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666E272-0AF5-4AA0-B3D0-DFACE313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7A657DC-9A5F-4249-8224-76B17AA7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B11-E247-4846-BCF6-FD3A53EF5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47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EFD7C0A9-70CA-40FD-A090-69234B5C5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697B7233-626B-42F0-96FF-E3FCA4184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4FB0FA7-13D6-4CD0-AA6C-88143375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74B-19BE-452C-A982-E839C13D1685}" type="datetimeFigureOut">
              <a:rPr lang="it-IT" smtClean="0"/>
              <a:t>08/10/2018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588BE15-3D7B-4BBD-9E68-FDAD35FB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C45C62B-6229-4204-AD54-2FE8A88D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B11-E247-4846-BCF6-FD3A53EF5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43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3341A22-96E3-441D-99F3-24A0D645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9FCC3B9-7A29-43B0-8C33-2C28F6FD0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4025688-1615-4A72-BC51-BF9072D0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74B-19BE-452C-A982-E839C13D1685}" type="datetimeFigureOut">
              <a:rPr lang="it-IT" smtClean="0"/>
              <a:t>08/10/2018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4F69449-F541-42F1-93B5-97E9C556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E5DEB88-D312-43A9-8162-F7B3BC74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B11-E247-4846-BCF6-FD3A53EF5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80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121107D-45D1-4B19-A3B1-7DEEEA2B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4727959-2288-4D0B-BE73-7665B7745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3AE347F-2743-449A-890F-A55A206F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74B-19BE-452C-A982-E839C13D1685}" type="datetimeFigureOut">
              <a:rPr lang="it-IT" smtClean="0"/>
              <a:t>08/10/2018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B711CA7-6243-4007-B690-381809D5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C9D95EB-70C7-4D5C-93DD-D20B7AE8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B11-E247-4846-BCF6-FD3A53EF5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75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B980890-3F7C-4689-812C-076C8783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7846EE9-078A-4CFA-8242-E9FEDFB0E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196F506-A13B-4DA7-8D61-B231A4426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4A7567F-D9D2-431C-8EB0-0FDDBD28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74B-19BE-452C-A982-E839C13D1685}" type="datetimeFigureOut">
              <a:rPr lang="it-IT" smtClean="0"/>
              <a:t>08/10/2018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640B197-45A1-43CA-BE6F-50753714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FBD70C3-D1A6-4DEE-9616-D20FB3E5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B11-E247-4846-BCF6-FD3A53EF5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72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63AEAD-79FF-4796-A142-D5062825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26F5B3E-8918-4549-9434-F515E5456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7368589-465C-4FF9-A134-68720EE4B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90395021-1092-4153-928B-B52C828D9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D906A58E-F91A-49E7-9E9C-A5DED6C24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91B70711-48A8-4AA2-8FF9-5D214AC2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74B-19BE-452C-A982-E839C13D1685}" type="datetimeFigureOut">
              <a:rPr lang="it-IT" smtClean="0"/>
              <a:t>08/10/2018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6E10709D-BA42-4489-B7CA-E6E2E8B1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7FCC4598-E75E-42A8-94F4-F5B773B7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B11-E247-4846-BCF6-FD3A53EF5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2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89239ED-9BB9-4BBE-9EB2-EB77FBD6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81F8DFCA-7AE0-47A0-8F85-BA54FC583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74B-19BE-452C-A982-E839C13D1685}" type="datetimeFigureOut">
              <a:rPr lang="it-IT" smtClean="0"/>
              <a:t>08/10/2018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4BF42FA-15B2-4009-AA21-20F5D2C0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F9167FB-7C5A-4331-881F-2A0E5BCF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B11-E247-4846-BCF6-FD3A53EF5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17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EC0D5CD-8CB7-41CF-A8BA-F33B080C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74B-19BE-452C-A982-E839C13D1685}" type="datetimeFigureOut">
              <a:rPr lang="it-IT" smtClean="0"/>
              <a:t>08/10/2018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AA51D8B-81EF-4B98-B1BD-B1ED9A4D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9698E0B-BAA4-4B9E-AC65-8EE80069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B11-E247-4846-BCF6-FD3A53EF5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60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ABDBCD6-2B9A-4FB3-94FA-79D66C6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6FAD7AC-0BE3-4220-B8E9-E773F786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F9DE0A4-02B8-4868-9A68-9EDA7F37D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0CF4D98-2D84-42A7-B28F-F63792C8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74B-19BE-452C-A982-E839C13D1685}" type="datetimeFigureOut">
              <a:rPr lang="it-IT" smtClean="0"/>
              <a:t>08/10/2018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CAC3A35-0F0D-43E4-92DA-B59C4673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0B6C09C-4550-4A44-993E-7B6F9956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B11-E247-4846-BCF6-FD3A53EF5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67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E4DBAB-CA7D-4DEB-84E7-B0C6787C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6918134-46E7-4934-AF1F-92467E703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BDFA65EA-09BC-4DF4-B55F-9E4D23212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3DEA540-A199-45E8-AFCD-1DC21E1B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74B-19BE-452C-A982-E839C13D1685}" type="datetimeFigureOut">
              <a:rPr lang="it-IT" smtClean="0"/>
              <a:t>08/10/2018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F744996-25E9-4162-A096-AB840B45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4398200-2BC7-4FB1-ABC0-BDDFF3A4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B11-E247-4846-BCF6-FD3A53EF5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85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4E1B656-DF72-4D5B-B88F-62CA80EC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70DCCBA-CBA9-4204-B132-F24E6C0BC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7DC448-FAFB-4508-B1CD-DC1C1165D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974B-19BE-452C-A982-E839C13D1685}" type="datetimeFigureOut">
              <a:rPr lang="it-IT" smtClean="0"/>
              <a:t>08/10/2018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65E10D8-2DEB-44A3-9D6D-2CAED4D5E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D39AF66-B786-48D0-B961-99058B18E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B9B11-E247-4846-BCF6-FD3A53EF5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30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28F83813-0B5F-4BA8-A3D1-85F89F24B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247" y="285226"/>
            <a:ext cx="7402012" cy="3449878"/>
          </a:xfrm>
        </p:spPr>
        <p:txBody>
          <a:bodyPr>
            <a:noAutofit/>
          </a:bodyPr>
          <a:lstStyle/>
          <a:p>
            <a:r>
              <a:rPr lang="it-IT" sz="5400" b="1" dirty="0">
                <a:latin typeface="Cambria" panose="02040503050406030204" pitchFamily="18" charset="0"/>
              </a:rPr>
              <a:t>Educazione linguistica degli adulti stranieri: problemi di didattica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xmlns="" id="{6EB68355-6EE4-4B78-9501-1FB4A434C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774" y="4010256"/>
            <a:ext cx="6139543" cy="1655762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Cambria" panose="02040503050406030204" pitchFamily="18" charset="0"/>
              </a:rPr>
              <a:t>Eugenio Salvatore</a:t>
            </a:r>
          </a:p>
          <a:p>
            <a:r>
              <a:rPr lang="it-IT" sz="4000" dirty="0">
                <a:latin typeface="Cambria" panose="02040503050406030204" pitchFamily="18" charset="0"/>
              </a:rPr>
              <a:t>Scandicci, 5/10/2018</a:t>
            </a:r>
          </a:p>
        </p:txBody>
      </p:sp>
      <p:pic>
        <p:nvPicPr>
          <p:cNvPr id="12" name="Immagine 5">
            <a:extLst>
              <a:ext uri="{FF2B5EF4-FFF2-40B4-BE49-F238E27FC236}">
                <a16:creationId xmlns:a16="http://schemas.microsoft.com/office/drawing/2014/main" xmlns="" id="{7E93CCC6-5166-4B94-99AE-0975E9AEB6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865" y="0"/>
            <a:ext cx="417988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D194EF38-E0E8-4C60-B8EE-E6543D642A3A}"/>
              </a:ext>
            </a:extLst>
          </p:cNvPr>
          <p:cNvSpPr/>
          <p:nvPr/>
        </p:nvSpPr>
        <p:spPr>
          <a:xfrm>
            <a:off x="163894" y="5846211"/>
            <a:ext cx="9864725" cy="981075"/>
          </a:xfrm>
          <a:prstGeom prst="rect">
            <a:avLst/>
          </a:prstGeom>
          <a:solidFill>
            <a:srgbClr val="275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4" name="Immagine 2">
            <a:extLst>
              <a:ext uri="{FF2B5EF4-FFF2-40B4-BE49-F238E27FC236}">
                <a16:creationId xmlns:a16="http://schemas.microsoft.com/office/drawing/2014/main" xmlns="" id="{AFC10F8C-087C-467B-AA47-69E2F778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9507" y="5846212"/>
            <a:ext cx="47672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3">
            <a:extLst>
              <a:ext uri="{FF2B5EF4-FFF2-40B4-BE49-F238E27FC236}">
                <a16:creationId xmlns:a16="http://schemas.microsoft.com/office/drawing/2014/main" xmlns="" id="{57F88638-9661-495E-8848-3111DE8A2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6237312"/>
            <a:ext cx="3919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ook Antiqua" pitchFamily="18" charset="0"/>
              </a:rPr>
              <a:t>Eugenio Salvatore</a:t>
            </a:r>
          </a:p>
        </p:txBody>
      </p:sp>
    </p:spTree>
    <p:extLst>
      <p:ext uri="{BB962C8B-B14F-4D97-AF65-F5344CB8AC3E}">
        <p14:creationId xmlns:p14="http://schemas.microsoft.com/office/powerpoint/2010/main" val="207370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29AF168-EA36-4660-B581-46A0D1AAC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2" t="21744" r="2416" b="42434"/>
          <a:stretch/>
        </p:blipFill>
        <p:spPr>
          <a:xfrm>
            <a:off x="195650" y="841419"/>
            <a:ext cx="7647777" cy="1800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6099FAC-DD2A-4DCE-9FEC-69BE836699A1}"/>
              </a:ext>
            </a:extLst>
          </p:cNvPr>
          <p:cNvSpPr txBox="1"/>
          <p:nvPr/>
        </p:nvSpPr>
        <p:spPr>
          <a:xfrm>
            <a:off x="528506" y="285325"/>
            <a:ext cx="7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studente libanese adulto livello A2</a:t>
            </a:r>
          </a:p>
        </p:txBody>
      </p:sp>
      <p:sp>
        <p:nvSpPr>
          <p:cNvPr id="4" name="Parentesi quadra aperta 3">
            <a:extLst>
              <a:ext uri="{FF2B5EF4-FFF2-40B4-BE49-F238E27FC236}">
                <a16:creationId xmlns:a16="http://schemas.microsoft.com/office/drawing/2014/main" xmlns="" id="{83D481EC-92E0-484A-B72B-23FA6321C4A9}"/>
              </a:ext>
            </a:extLst>
          </p:cNvPr>
          <p:cNvSpPr/>
          <p:nvPr/>
        </p:nvSpPr>
        <p:spPr>
          <a:xfrm rot="16200000">
            <a:off x="3162903" y="1300548"/>
            <a:ext cx="58385" cy="239069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xmlns="" id="{8617A9D6-E5BE-4AFF-9447-CB18F8107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30588" r="7050" b="53215"/>
          <a:stretch/>
        </p:blipFill>
        <p:spPr>
          <a:xfrm>
            <a:off x="195650" y="3550723"/>
            <a:ext cx="6960219" cy="1800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E131D15-4402-4CB7-957B-0D5AB8E913C3}"/>
              </a:ext>
            </a:extLst>
          </p:cNvPr>
          <p:cNvSpPr txBox="1"/>
          <p:nvPr/>
        </p:nvSpPr>
        <p:spPr>
          <a:xfrm>
            <a:off x="528505" y="2790632"/>
            <a:ext cx="484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studente libanese adulto livello B2</a:t>
            </a:r>
          </a:p>
        </p:txBody>
      </p:sp>
      <p:sp>
        <p:nvSpPr>
          <p:cNvPr id="9" name="Parentesi quadra aperta 8">
            <a:extLst>
              <a:ext uri="{FF2B5EF4-FFF2-40B4-BE49-F238E27FC236}">
                <a16:creationId xmlns:a16="http://schemas.microsoft.com/office/drawing/2014/main" xmlns="" id="{C3A59255-E494-4946-A69E-8F686B915021}"/>
              </a:ext>
            </a:extLst>
          </p:cNvPr>
          <p:cNvSpPr/>
          <p:nvPr/>
        </p:nvSpPr>
        <p:spPr>
          <a:xfrm rot="16200000">
            <a:off x="4835152" y="3543187"/>
            <a:ext cx="45719" cy="186079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20DE973-14A6-4648-8482-7854B2C9BC56}"/>
              </a:ext>
            </a:extLst>
          </p:cNvPr>
          <p:cNvSpPr txBox="1"/>
          <p:nvPr/>
        </p:nvSpPr>
        <p:spPr>
          <a:xfrm>
            <a:off x="7910539" y="2495894"/>
            <a:ext cx="3967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il lavoro sui 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pronomi dimostrativi </a:t>
            </a:r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può essere avviato già da livelli molto bassi: </a:t>
            </a:r>
          </a:p>
          <a:p>
            <a:pPr marL="285750" indent="-285750" algn="just">
              <a:buFontTx/>
              <a:buChar char="-"/>
            </a:pPr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sono in altre lingue</a:t>
            </a:r>
          </a:p>
          <a:p>
            <a:pPr marL="285750" indent="-285750" algn="just">
              <a:buFontTx/>
              <a:buChar char="-"/>
            </a:pPr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per la grammatica dell’apprendente conta più la funzione che la forma</a:t>
            </a:r>
          </a:p>
        </p:txBody>
      </p:sp>
    </p:spTree>
    <p:extLst>
      <p:ext uri="{BB962C8B-B14F-4D97-AF65-F5344CB8AC3E}">
        <p14:creationId xmlns:p14="http://schemas.microsoft.com/office/powerpoint/2010/main" val="2032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EC2E0A1-63E3-42B7-9D1F-21FFE274106B}"/>
              </a:ext>
            </a:extLst>
          </p:cNvPr>
          <p:cNvSpPr txBox="1"/>
          <p:nvPr/>
        </p:nvSpPr>
        <p:spPr>
          <a:xfrm>
            <a:off x="1414943" y="234892"/>
            <a:ext cx="936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PRONOMI RELATIVI</a:t>
            </a:r>
          </a:p>
          <a:p>
            <a:pPr algn="ctr"/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ELEMENTO INTRINSECAMENTE ANAFORICO</a:t>
            </a:r>
          </a:p>
        </p:txBody>
      </p:sp>
      <p:pic>
        <p:nvPicPr>
          <p:cNvPr id="4" name="Immagine 3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xmlns="" id="{4892FFAA-C26E-4255-B340-9E7F78B354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t="3425" r="12901" b="74495"/>
          <a:stretch/>
        </p:blipFill>
        <p:spPr>
          <a:xfrm rot="10980000">
            <a:off x="226005" y="1906375"/>
            <a:ext cx="6112083" cy="2191235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xmlns="" id="{09C09F2D-A616-47D5-9CB7-93828A48E1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9" r="20526" b="19487"/>
          <a:stretch/>
        </p:blipFill>
        <p:spPr>
          <a:xfrm rot="10680000">
            <a:off x="206178" y="3827376"/>
            <a:ext cx="6289081" cy="20195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049570A-A435-40F0-9ED7-CCC3185CEA01}"/>
              </a:ext>
            </a:extLst>
          </p:cNvPr>
          <p:cNvSpPr txBox="1"/>
          <p:nvPr/>
        </p:nvSpPr>
        <p:spPr>
          <a:xfrm>
            <a:off x="373224" y="1240971"/>
            <a:ext cx="590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G. Antonelli, E. </a:t>
            </a:r>
            <a:r>
              <a:rPr lang="it-IT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Picchiorri</a:t>
            </a:r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it-IT" sz="2000" i="1" dirty="0">
                <a:latin typeface="Cambria" panose="02040503050406030204" pitchFamily="18" charset="0"/>
                <a:ea typeface="Cambria" panose="02040503050406030204" pitchFamily="18" charset="0"/>
              </a:rPr>
              <a:t>L’italiano, gli italiani. Norme, usi, strategie testuali</a:t>
            </a:r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Immagine 8" descr="Immagine che contiene screenshot, testo&#10;&#10;Descrizione generata con affidabilità elevata">
            <a:extLst>
              <a:ext uri="{FF2B5EF4-FFF2-40B4-BE49-F238E27FC236}">
                <a16:creationId xmlns:a16="http://schemas.microsoft.com/office/drawing/2014/main" xmlns="" id="{6C2F9009-ACB7-4830-A755-CDE8E2F8F0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3945" r="13369" b="51224"/>
          <a:stretch/>
        </p:blipFill>
        <p:spPr>
          <a:xfrm rot="10800000">
            <a:off x="6311041" y="1504607"/>
            <a:ext cx="5708106" cy="4644000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xmlns="" id="{0848F666-6758-43BB-85D4-A94585BF7FFC}"/>
              </a:ext>
            </a:extLst>
          </p:cNvPr>
          <p:cNvSpPr/>
          <p:nvPr/>
        </p:nvSpPr>
        <p:spPr>
          <a:xfrm>
            <a:off x="6422779" y="4064412"/>
            <a:ext cx="5103866" cy="1325279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FB026051-6706-479C-92CF-F21FDFAF13F2}"/>
              </a:ext>
            </a:extLst>
          </p:cNvPr>
          <p:cNvSpPr/>
          <p:nvPr/>
        </p:nvSpPr>
        <p:spPr>
          <a:xfrm>
            <a:off x="1744909" y="2455821"/>
            <a:ext cx="3254930" cy="505493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58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reenshot&#10;&#10;Descrizione generata con affidabilità elevata">
            <a:extLst>
              <a:ext uri="{FF2B5EF4-FFF2-40B4-BE49-F238E27FC236}">
                <a16:creationId xmlns:a16="http://schemas.microsoft.com/office/drawing/2014/main" xmlns="" id="{B242EC9C-A5E6-48C8-A81D-E750EF658B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t="43129" r="13542" b="18096"/>
          <a:stretch/>
        </p:blipFill>
        <p:spPr>
          <a:xfrm>
            <a:off x="299870" y="1009890"/>
            <a:ext cx="5014726" cy="3600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032E577-2F99-432A-883D-E73377EEBD00}"/>
              </a:ext>
            </a:extLst>
          </p:cNvPr>
          <p:cNvSpPr txBox="1"/>
          <p:nvPr/>
        </p:nvSpPr>
        <p:spPr>
          <a:xfrm>
            <a:off x="583205" y="30200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Claudia Savigliano, </a:t>
            </a:r>
            <a:r>
              <a:rPr lang="it-IT" sz="2000" i="1" dirty="0">
                <a:latin typeface="Cambria" panose="02040503050406030204" pitchFamily="18" charset="0"/>
                <a:ea typeface="Cambria" panose="02040503050406030204" pitchFamily="18" charset="0"/>
              </a:rPr>
              <a:t>Il buon uso dell’italiano</a:t>
            </a:r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. B. </a:t>
            </a:r>
            <a:r>
              <a:rPr lang="it-IT" sz="2000" i="1" dirty="0">
                <a:latin typeface="Cambria" panose="02040503050406030204" pitchFamily="18" charset="0"/>
                <a:ea typeface="Cambria" panose="02040503050406030204" pitchFamily="18" charset="0"/>
              </a:rPr>
              <a:t>La competenza testuale</a:t>
            </a:r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91F732F3-3398-4896-A67C-892208E05BF9}"/>
              </a:ext>
            </a:extLst>
          </p:cNvPr>
          <p:cNvSpPr/>
          <p:nvPr/>
        </p:nvSpPr>
        <p:spPr>
          <a:xfrm>
            <a:off x="192946" y="1216404"/>
            <a:ext cx="5121650" cy="60400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9952A335-1FB1-4797-8D47-181226C574C1}"/>
              </a:ext>
            </a:extLst>
          </p:cNvPr>
          <p:cNvSpPr txBox="1"/>
          <p:nvPr/>
        </p:nvSpPr>
        <p:spPr>
          <a:xfrm>
            <a:off x="192946" y="5426495"/>
            <a:ext cx="473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IMPLICITI PERCORSI INDUTTIVI DI SCOPERTA DELLA REGOLA (FUNZIONE)</a:t>
            </a:r>
          </a:p>
        </p:txBody>
      </p:sp>
      <p:pic>
        <p:nvPicPr>
          <p:cNvPr id="15" name="Immagine 14" descr="Immagine che contiene testo&#10;&#10;Descrizione generata con affidabilità elevata">
            <a:extLst>
              <a:ext uri="{FF2B5EF4-FFF2-40B4-BE49-F238E27FC236}">
                <a16:creationId xmlns:a16="http://schemas.microsoft.com/office/drawing/2014/main" xmlns="" id="{CEBB0D1A-30A4-42ED-AF9D-491E7BE6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17738" r="8230" b="6973"/>
          <a:stretch/>
        </p:blipFill>
        <p:spPr>
          <a:xfrm rot="10860000">
            <a:off x="6140750" y="228178"/>
            <a:ext cx="4043674" cy="516342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30BD511B-AB6F-4BA2-9AE8-A121D5D24340}"/>
              </a:ext>
            </a:extLst>
          </p:cNvPr>
          <p:cNvSpPr txBox="1"/>
          <p:nvPr/>
        </p:nvSpPr>
        <p:spPr>
          <a:xfrm>
            <a:off x="5426563" y="5641099"/>
            <a:ext cx="6684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PATTERN DRILL CON RIPETIZIONE MECCANICA DI FORME FUNZIONALE ALLA RIFLESSIONE SULLA FUNZIONE</a:t>
            </a: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xmlns="" id="{24C48D3F-3D26-4719-A552-20C0A26A758D}"/>
              </a:ext>
            </a:extLst>
          </p:cNvPr>
          <p:cNvSpPr/>
          <p:nvPr/>
        </p:nvSpPr>
        <p:spPr>
          <a:xfrm>
            <a:off x="2171189" y="4609890"/>
            <a:ext cx="739962" cy="81660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xmlns="" id="{693C63C0-F0F8-4522-85E5-466C4A1CF2C7}"/>
              </a:ext>
            </a:extLst>
          </p:cNvPr>
          <p:cNvSpPr/>
          <p:nvPr/>
        </p:nvSpPr>
        <p:spPr>
          <a:xfrm>
            <a:off x="8398811" y="4824494"/>
            <a:ext cx="739962" cy="81660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9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  <p:bldP spid="16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5B62327-A16B-4D65-B6E6-60AC739CEB19}"/>
              </a:ext>
            </a:extLst>
          </p:cNvPr>
          <p:cNvSpPr txBox="1"/>
          <p:nvPr/>
        </p:nvSpPr>
        <p:spPr>
          <a:xfrm>
            <a:off x="1468759" y="20753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ambria" panose="02040503050406030204" pitchFamily="18" charset="0"/>
                <a:ea typeface="Cambria" panose="02040503050406030204" pitchFamily="18" charset="0"/>
              </a:rPr>
              <a:t>LA GRAMMATICA: DUE MODELLI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3742B2D-09B2-492A-A62B-6CF27F2E95B9}"/>
              </a:ext>
            </a:extLst>
          </p:cNvPr>
          <p:cNvSpPr txBox="1"/>
          <p:nvPr/>
        </p:nvSpPr>
        <p:spPr>
          <a:xfrm>
            <a:off x="1540767" y="884641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Differenziazione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di tipo cognitivo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0C4F027-0D65-4833-8D9B-1B9AB2D24A7F}"/>
              </a:ext>
            </a:extLst>
          </p:cNvPr>
          <p:cNvSpPr txBox="1"/>
          <p:nvPr/>
        </p:nvSpPr>
        <p:spPr>
          <a:xfrm>
            <a:off x="505229" y="3083347"/>
            <a:ext cx="4178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arenR"/>
            </a:pP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NOME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: terminologia grammaticale</a:t>
            </a:r>
          </a:p>
          <a:p>
            <a:pPr marL="457200" indent="-457200">
              <a:buAutoNum type="arabicParenR"/>
            </a:pP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FORMA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: paradigmi o quadri sinottici</a:t>
            </a:r>
          </a:p>
          <a:p>
            <a:pPr marL="457200" indent="-457200">
              <a:buAutoNum type="arabicParenR"/>
            </a:pP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FUNZIONE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: a cosa serve?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93845DC7-B697-489D-853B-6187CCD22489}"/>
              </a:ext>
            </a:extLst>
          </p:cNvPr>
          <p:cNvSpPr txBox="1"/>
          <p:nvPr/>
        </p:nvSpPr>
        <p:spPr>
          <a:xfrm>
            <a:off x="5131770" y="2842252"/>
            <a:ext cx="64848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AutoNum type="arabicParenR"/>
            </a:pP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FUNZIONE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: bisogno primario</a:t>
            </a:r>
          </a:p>
          <a:p>
            <a:pPr marL="457200" indent="-457200" algn="just">
              <a:buAutoNum type="arabicParenR"/>
            </a:pP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FORMA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: bisogno secondario</a:t>
            </a:r>
          </a:p>
          <a:p>
            <a:pPr marL="457200" indent="-457200" algn="just">
              <a:buAutoNum type="arabicParenR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NOME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): bisogno non imprescindibile</a:t>
            </a:r>
          </a:p>
          <a:p>
            <a:pPr algn="just"/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Con questo percorso si arriva alla </a:t>
            </a: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COMPETENZA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(conoscenza procedurale)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Anche per gli apprendenti spontanei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8510BE89-EBBA-4EED-9E28-81231B5D3209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080727" y="1407861"/>
            <a:ext cx="2952428" cy="738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826E7C67-D572-47A2-9D38-4FEE7795F37E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033155" y="1407861"/>
            <a:ext cx="2490767" cy="738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xmlns="" id="{684CAD22-FA6D-4C93-808E-53A2062E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2367" y="5637892"/>
            <a:ext cx="2133600" cy="365125"/>
          </a:xfrm>
        </p:spPr>
        <p:txBody>
          <a:bodyPr/>
          <a:lstStyle/>
          <a:p>
            <a:fld id="{B3A0757A-5C63-4A24-B82D-B498FC2E2CF7}" type="slidenum">
              <a:rPr lang="it-IT" smtClean="0">
                <a:latin typeface="Cambria" panose="02040503050406030204" pitchFamily="18" charset="0"/>
                <a:ea typeface="Cambria" panose="02040503050406030204" pitchFamily="18" charset="0"/>
              </a:rPr>
              <a:t>13</a:t>
            </a:fld>
            <a:endParaRPr lang="it-IT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94009312-0270-4085-B51A-F73CCCFE0A96}"/>
              </a:ext>
            </a:extLst>
          </p:cNvPr>
          <p:cNvSpPr txBox="1"/>
          <p:nvPr/>
        </p:nvSpPr>
        <p:spPr>
          <a:xfrm>
            <a:off x="401216" y="2242973"/>
            <a:ext cx="40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GRAMMATICA DI CARTA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D6D81009-40AB-46AA-810D-8B4050169D3F}"/>
              </a:ext>
            </a:extLst>
          </p:cNvPr>
          <p:cNvSpPr txBox="1"/>
          <p:nvPr/>
        </p:nvSpPr>
        <p:spPr>
          <a:xfrm>
            <a:off x="4683967" y="2226698"/>
            <a:ext cx="569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GRAMMATICA DELL’APPRENDENTE</a:t>
            </a:r>
          </a:p>
        </p:txBody>
      </p:sp>
    </p:spTree>
    <p:extLst>
      <p:ext uri="{BB962C8B-B14F-4D97-AF65-F5344CB8AC3E}">
        <p14:creationId xmlns:p14="http://schemas.microsoft.com/office/powerpoint/2010/main" val="8380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5234D0-3A39-49AC-B94A-6EBE576C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784" y="83863"/>
            <a:ext cx="4857925" cy="700277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Cambria" panose="02040503050406030204" pitchFamily="18" charset="0"/>
                <a:ea typeface="Cambria" panose="02040503050406030204" pitchFamily="18" charset="0"/>
              </a:rPr>
              <a:t>Di che cosa parliamo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E06132E-B1C3-4B55-91CB-BEA7197C973E}"/>
              </a:ext>
            </a:extLst>
          </p:cNvPr>
          <p:cNvSpPr txBox="1"/>
          <p:nvPr/>
        </p:nvSpPr>
        <p:spPr>
          <a:xfrm>
            <a:off x="196790" y="1424541"/>
            <a:ext cx="517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ambria" panose="02040503050406030204" pitchFamily="18" charset="0"/>
                <a:ea typeface="Cambria" panose="02040503050406030204" pitchFamily="18" charset="0"/>
              </a:rPr>
              <a:t>fenomeno storico</a:t>
            </a:r>
            <a:endParaRPr lang="it-IT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0719DA3-517E-490B-BF1B-793130E1671D}"/>
              </a:ext>
            </a:extLst>
          </p:cNvPr>
          <p:cNvSpPr txBox="1"/>
          <p:nvPr/>
        </p:nvSpPr>
        <p:spPr>
          <a:xfrm>
            <a:off x="196791" y="2822451"/>
            <a:ext cx="5176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dalla seconda metà del XIX secolo fino alla prima guerra mondiale «</a:t>
            </a: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l’Unione Postale universale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era considerata dai suoi fondatori una forma di stretta collaborazione fra i paesi civilizzati» (David Vincent, </a:t>
            </a:r>
            <a:r>
              <a:rPr lang="it-IT" sz="2400" i="1" dirty="0">
                <a:latin typeface="Cambria" panose="02040503050406030204" pitchFamily="18" charset="0"/>
                <a:ea typeface="Cambria" panose="02040503050406030204" pitchFamily="18" charset="0"/>
              </a:rPr>
              <a:t>Leggere e scrivere nell’Europa contemporanea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, il Mulino, 2006, p. 167)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xmlns="" id="{41542F35-7D35-4160-8CFF-E8AE699BB093}"/>
              </a:ext>
            </a:extLst>
          </p:cNvPr>
          <p:cNvSpPr/>
          <p:nvPr/>
        </p:nvSpPr>
        <p:spPr>
          <a:xfrm>
            <a:off x="2399250" y="2162391"/>
            <a:ext cx="586531" cy="47592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5BE0D069-31B1-4288-9441-7422F1A5B5C9}"/>
              </a:ext>
            </a:extLst>
          </p:cNvPr>
          <p:cNvPicPr/>
          <p:nvPr/>
        </p:nvPicPr>
        <p:blipFill rotWithShape="1">
          <a:blip r:embed="rId2"/>
          <a:srcRect l="9727" t="6779" r="33924" b="16839"/>
          <a:stretch/>
        </p:blipFill>
        <p:spPr bwMode="auto">
          <a:xfrm>
            <a:off x="5747769" y="1935162"/>
            <a:ext cx="4896000" cy="46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9796D4AF-FECA-4DA8-8E59-78EF39A19E05}"/>
              </a:ext>
            </a:extLst>
          </p:cNvPr>
          <p:cNvSpPr/>
          <p:nvPr/>
        </p:nvSpPr>
        <p:spPr>
          <a:xfrm>
            <a:off x="6562812" y="1283113"/>
            <a:ext cx="3461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http://www.comuni-italiani.it</a:t>
            </a:r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xmlns="" id="{E9C16DDD-B6EC-4724-8112-8ECE389B3786}"/>
              </a:ext>
            </a:extLst>
          </p:cNvPr>
          <p:cNvSpPr/>
          <p:nvPr/>
        </p:nvSpPr>
        <p:spPr>
          <a:xfrm rot="3599682">
            <a:off x="4465943" y="267457"/>
            <a:ext cx="469783" cy="16563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xmlns="" id="{53349AD7-BC57-4A9D-BD34-49829D1CBE5B}"/>
              </a:ext>
            </a:extLst>
          </p:cNvPr>
          <p:cNvSpPr/>
          <p:nvPr/>
        </p:nvSpPr>
        <p:spPr>
          <a:xfrm rot="18166674">
            <a:off x="6707304" y="469391"/>
            <a:ext cx="469783" cy="98693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 animBg="1"/>
      <p:bldP spid="14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7C9B135-3B2C-4AF1-B486-9A20D9EBF792}"/>
              </a:ext>
            </a:extLst>
          </p:cNvPr>
          <p:cNvSpPr txBox="1"/>
          <p:nvPr/>
        </p:nvSpPr>
        <p:spPr>
          <a:xfrm>
            <a:off x="2726422" y="142613"/>
            <a:ext cx="635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Realtà stratificata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DCA8526-78CF-4C8F-B23D-6208CA878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8" t="42312" r="48770" b="22858"/>
          <a:stretch/>
        </p:blipFill>
        <p:spPr>
          <a:xfrm>
            <a:off x="251639" y="2781159"/>
            <a:ext cx="6358855" cy="337378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3917DCD2-89E6-4383-AFF0-D3F079C1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15" y="2276814"/>
            <a:ext cx="5178631" cy="52322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profili apprendenti </a:t>
            </a:r>
            <a:r>
              <a:rPr lang="it-IT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Ditals</a:t>
            </a:r>
            <a:r>
              <a:rPr lang="it-IT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 livello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xmlns="" id="{14B1BC97-675D-477B-A84D-CE0799480E36}"/>
              </a:ext>
            </a:extLst>
          </p:cNvPr>
          <p:cNvSpPr/>
          <p:nvPr/>
        </p:nvSpPr>
        <p:spPr>
          <a:xfrm rot="3599682">
            <a:off x="3880368" y="155106"/>
            <a:ext cx="469783" cy="2208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C2E187D6-E0DD-437D-8A55-1DECBAE776F8}"/>
              </a:ext>
            </a:extLst>
          </p:cNvPr>
          <p:cNvSpPr txBox="1">
            <a:spLocks/>
          </p:cNvSpPr>
          <p:nvPr/>
        </p:nvSpPr>
        <p:spPr>
          <a:xfrm>
            <a:off x="94723" y="1753594"/>
            <a:ext cx="4829613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didattica dell’italiano L2/LS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xmlns="" id="{20B6EBFC-98AA-4D80-B743-DD6E97285D7F}"/>
              </a:ext>
            </a:extLst>
          </p:cNvPr>
          <p:cNvSpPr/>
          <p:nvPr/>
        </p:nvSpPr>
        <p:spPr>
          <a:xfrm rot="17661293">
            <a:off x="7247447" y="5090"/>
            <a:ext cx="469783" cy="22407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A88DAE17-1998-4B9A-8859-296783366622}"/>
              </a:ext>
            </a:extLst>
          </p:cNvPr>
          <p:cNvSpPr/>
          <p:nvPr/>
        </p:nvSpPr>
        <p:spPr>
          <a:xfrm>
            <a:off x="6948731" y="1801452"/>
            <a:ext cx="4991630" cy="4720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Circolare Ministeriale 26 luglio 1990, n. 205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«I - Premessa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 dimensioni sempre più ampie dei flussi migratori e la nuova disciplina prevista in materia di immigrazione […] rendono opportune […] alcune considerazioni sulla presenza degli alunni stranieri nella scuola italiana e ulteriori indicazioni operative per la scuola dell'obbligo»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07CD15F-8A97-4BAC-9BB9-E0CD26E23F23}"/>
              </a:ext>
            </a:extLst>
          </p:cNvPr>
          <p:cNvSpPr txBox="1"/>
          <p:nvPr/>
        </p:nvSpPr>
        <p:spPr>
          <a:xfrm>
            <a:off x="1564547" y="280985"/>
            <a:ext cx="8657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ambria" panose="02040503050406030204" pitchFamily="18" charset="0"/>
                <a:ea typeface="Cambria" panose="02040503050406030204" pitchFamily="18" charset="0"/>
              </a:rPr>
              <a:t>Dialogo tra linguistica e didattica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7069D40-A050-4EE3-8E85-790090356B84}"/>
              </a:ext>
            </a:extLst>
          </p:cNvPr>
          <p:cNvSpPr txBox="1"/>
          <p:nvPr/>
        </p:nvSpPr>
        <p:spPr>
          <a:xfrm>
            <a:off x="6308521" y="3429000"/>
            <a:ext cx="51760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</a:rPr>
              <a:t>Esaminando un corpus di scritture di scriventi stranieri (ADIL2), Sabrina Maffei osserva – ad esempio per i pronomi personali – che la difficoltà non sembrerebbe risiedere tanto sul piano morfologico, quanto su quello semantico e sintattico»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7820E22-FF08-4961-8DED-3025665818D7}"/>
              </a:ext>
            </a:extLst>
          </p:cNvPr>
          <p:cNvSpPr txBox="1"/>
          <p:nvPr/>
        </p:nvSpPr>
        <p:spPr>
          <a:xfrm>
            <a:off x="117447" y="3129230"/>
            <a:ext cx="6048462" cy="336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 10 settembre a Roma Tre Massimo Palermo ha fatto notare come per la comprensione di un testo non siano sufficienti le sole competenze grammaticali: un testo deve dialogare con il mondo, e deve dunque essere correttamente inserito in un contesto.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Utile sviluppare strategie per la COMPRENSIONE GLOBALE di un testo, facendo leva sulla cosiddetta 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grammatica delle attese</a:t>
            </a:r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che a livello testuale può essere declinata per mezzo della corretta individuazione delle inferenze celate in un testo.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FD54810-C49B-4B09-B70E-2863DD3DC3BD}"/>
              </a:ext>
            </a:extLst>
          </p:cNvPr>
          <p:cNvSpPr txBox="1"/>
          <p:nvPr/>
        </p:nvSpPr>
        <p:spPr>
          <a:xfrm>
            <a:off x="117447" y="1157721"/>
            <a:ext cx="11551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</a:rPr>
              <a:t>Già nel 1983 Wanda d’Addio </a:t>
            </a:r>
            <a:r>
              <a:rPr lang="it-IT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Colosimo</a:t>
            </a:r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it-IT" sz="2200" i="1" dirty="0">
                <a:latin typeface="Cambria" panose="02040503050406030204" pitchFamily="18" charset="0"/>
                <a:ea typeface="Cambria" panose="02040503050406030204" pitchFamily="18" charset="0"/>
              </a:rPr>
              <a:t>Lingua straniera e comunicazione. Problemi di glottodidattica</a:t>
            </a:r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</a:rPr>
              <a:t>, Zanichelli, p. 2) osservava che «è opinione diffusa che insegnare una lingua straniera voglia dire insegnare la relativa grammatica insieme ad un certo numero di parole. Tale opinione si tramanda ormai da secoli e non sembra volersi arrendere nemmeno di fronte all’evidenza dei fatti, che ne dimostra tutta l’infondatezza»</a:t>
            </a:r>
          </a:p>
        </p:txBody>
      </p:sp>
    </p:spTree>
    <p:extLst>
      <p:ext uri="{BB962C8B-B14F-4D97-AF65-F5344CB8AC3E}">
        <p14:creationId xmlns:p14="http://schemas.microsoft.com/office/powerpoint/2010/main" val="23741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CD9B2EEB-D2B2-448A-8A13-A6A0E8F58BB9}"/>
              </a:ext>
            </a:extLst>
          </p:cNvPr>
          <p:cNvSpPr txBox="1">
            <a:spLocks/>
          </p:cNvSpPr>
          <p:nvPr/>
        </p:nvSpPr>
        <p:spPr>
          <a:xfrm>
            <a:off x="1731627" y="329215"/>
            <a:ext cx="82296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Georgia" panose="02040502050405020303" pitchFamily="18" charset="0"/>
              </a:rPr>
              <a:t>CLASSE DI ITALIANO L2/LS</a:t>
            </a: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xmlns="" id="{3B90150E-2B34-44F5-A9CD-803991A55B89}"/>
              </a:ext>
            </a:extLst>
          </p:cNvPr>
          <p:cNvSpPr txBox="1">
            <a:spLocks/>
          </p:cNvSpPr>
          <p:nvPr/>
        </p:nvSpPr>
        <p:spPr>
          <a:xfrm>
            <a:off x="6230870" y="2177516"/>
            <a:ext cx="4038600" cy="3979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competenze linguistiche</a:t>
            </a:r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D3F2384-481B-46EC-B83C-A0B0C799D402}"/>
              </a:ext>
            </a:extLst>
          </p:cNvPr>
          <p:cNvSpPr txBox="1"/>
          <p:nvPr/>
        </p:nvSpPr>
        <p:spPr>
          <a:xfrm>
            <a:off x="295883" y="1276268"/>
            <a:ext cx="5176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gruppo sociale, in cui ogni studente è «attore sociale» (QCER)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5528C4A4-E233-4DD0-95C1-1577DB4DA244}"/>
              </a:ext>
            </a:extLst>
          </p:cNvPr>
          <p:cNvSpPr txBox="1"/>
          <p:nvPr/>
        </p:nvSpPr>
        <p:spPr>
          <a:xfrm>
            <a:off x="295883" y="2391106"/>
            <a:ext cx="4923769" cy="6149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855" tIns="0" rIns="106855" bIns="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kern="1200" dirty="0">
                <a:latin typeface="Cambria" panose="02040503050406030204" pitchFamily="18" charset="0"/>
                <a:ea typeface="Cambria" panose="02040503050406030204" pitchFamily="18" charset="0"/>
              </a:rPr>
              <a:t>reticolato di flussi comunicativi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3047C03D-C74E-4065-94B8-35CC86E70801}"/>
              </a:ext>
            </a:extLst>
          </p:cNvPr>
          <p:cNvSpPr/>
          <p:nvPr/>
        </p:nvSpPr>
        <p:spPr>
          <a:xfrm>
            <a:off x="295883" y="3289911"/>
            <a:ext cx="4835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Il docente è il regista di questo scambio comunicativo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49E8E33A-FA49-4086-B59F-2078FE23939C}"/>
              </a:ext>
            </a:extLst>
          </p:cNvPr>
          <p:cNvSpPr/>
          <p:nvPr/>
        </p:nvSpPr>
        <p:spPr>
          <a:xfrm>
            <a:off x="5643641" y="1232430"/>
            <a:ext cx="5790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la comunicazione si basa su specifiche capacità linguistico-comunicative</a:t>
            </a:r>
          </a:p>
          <a:p>
            <a:pPr algn="just"/>
            <a:endParaRPr lang="it-IT" sz="800" dirty="0">
              <a:latin typeface="Georgia" panose="02040502050405020303" pitchFamily="18" charset="0"/>
            </a:endParaRPr>
          </a:p>
        </p:txBody>
      </p:sp>
      <p:sp>
        <p:nvSpPr>
          <p:cNvPr id="14" name="Segnaposto contenuto 3">
            <a:extLst>
              <a:ext uri="{FF2B5EF4-FFF2-40B4-BE49-F238E27FC236}">
                <a16:creationId xmlns:a16="http://schemas.microsoft.com/office/drawing/2014/main" xmlns="" id="{06BE176F-1756-49BF-A8F8-1574B8CD5286}"/>
              </a:ext>
            </a:extLst>
          </p:cNvPr>
          <p:cNvSpPr txBox="1">
            <a:spLocks/>
          </p:cNvSpPr>
          <p:nvPr/>
        </p:nvSpPr>
        <p:spPr>
          <a:xfrm>
            <a:off x="7357672" y="3247399"/>
            <a:ext cx="4538444" cy="4556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competenze sociolinguistiche</a:t>
            </a:r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xmlns="" id="{27229FC0-5F42-4D19-8146-8148EF5B1A1D}"/>
              </a:ext>
            </a:extLst>
          </p:cNvPr>
          <p:cNvSpPr txBox="1">
            <a:spLocks/>
          </p:cNvSpPr>
          <p:nvPr/>
        </p:nvSpPr>
        <p:spPr>
          <a:xfrm>
            <a:off x="4754068" y="2764606"/>
            <a:ext cx="4038600" cy="3979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competenze pragmatiche</a:t>
            </a:r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4F040542-96BD-41FD-BD1C-CF5B54F50BE3}"/>
              </a:ext>
            </a:extLst>
          </p:cNvPr>
          <p:cNvSpPr txBox="1"/>
          <p:nvPr/>
        </p:nvSpPr>
        <p:spPr>
          <a:xfrm>
            <a:off x="295884" y="4404749"/>
            <a:ext cx="6348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Cambria" panose="02040503050406030204" pitchFamily="18" charset="0"/>
              </a:rPr>
              <a:t>la produzione linguistica proposta deve rispondere ai principi e alle indicazioni della </a:t>
            </a:r>
            <a:r>
              <a:rPr lang="it-IT" sz="2400" b="1" dirty="0">
                <a:latin typeface="Cambria" panose="02040503050406030204" pitchFamily="18" charset="0"/>
              </a:rPr>
              <a:t>pragmalinguistica</a:t>
            </a:r>
            <a:r>
              <a:rPr lang="it-IT" sz="2400" dirty="0">
                <a:latin typeface="Cambria" panose="02040503050406030204" pitchFamily="18" charset="0"/>
              </a:rPr>
              <a:t>, «che vede </a:t>
            </a:r>
            <a:r>
              <a:rPr lang="it-IT" sz="2400" b="1" dirty="0">
                <a:latin typeface="Cambria" panose="02040503050406030204" pitchFamily="18" charset="0"/>
              </a:rPr>
              <a:t>ogni produzione linguistica non isolata</a:t>
            </a:r>
            <a:r>
              <a:rPr lang="it-IT" sz="2400" dirty="0">
                <a:latin typeface="Cambria" panose="02040503050406030204" pitchFamily="18" charset="0"/>
              </a:rPr>
              <a:t>, ma correlata e giustificata da una situazione pragmatica» (P. </a:t>
            </a:r>
            <a:r>
              <a:rPr lang="it-IT" sz="2400" dirty="0" err="1">
                <a:latin typeface="Cambria" panose="02040503050406030204" pitchFamily="18" charset="0"/>
              </a:rPr>
              <a:t>Diadori</a:t>
            </a:r>
            <a:r>
              <a:rPr lang="it-IT" sz="240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xmlns="" id="{9855D969-2AA8-4AB0-83EA-8A25C0FF1CA9}"/>
              </a:ext>
            </a:extLst>
          </p:cNvPr>
          <p:cNvSpPr/>
          <p:nvPr/>
        </p:nvSpPr>
        <p:spPr>
          <a:xfrm rot="3599682">
            <a:off x="5304492" y="2722505"/>
            <a:ext cx="469783" cy="2208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C9A85B2B-5B35-4E2F-BA05-C602832DC610}"/>
              </a:ext>
            </a:extLst>
          </p:cNvPr>
          <p:cNvSpPr txBox="1"/>
          <p:nvPr/>
        </p:nvSpPr>
        <p:spPr>
          <a:xfrm>
            <a:off x="7034169" y="3954927"/>
            <a:ext cx="4861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Cambria" panose="02040503050406030204" pitchFamily="18" charset="0"/>
              </a:rPr>
              <a:t>Il QCER prevede a questo proposito: 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Cambria" panose="02040503050406030204" pitchFamily="18" charset="0"/>
              </a:rPr>
              <a:t>registro neutro fino al B1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Cambria" panose="02040503050406030204" pitchFamily="18" charset="0"/>
              </a:rPr>
              <a:t>competenza sociolinguistica passiva nel B2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Cambria" panose="02040503050406030204" pitchFamily="18" charset="0"/>
              </a:rPr>
              <a:t>competenza sociolinguistica attiva nel C1</a:t>
            </a: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xmlns="" id="{5E05C205-794C-42B8-9A61-7114FB84984C}"/>
              </a:ext>
            </a:extLst>
          </p:cNvPr>
          <p:cNvSpPr/>
          <p:nvPr/>
        </p:nvSpPr>
        <p:spPr>
          <a:xfrm>
            <a:off x="9160172" y="3645303"/>
            <a:ext cx="469783" cy="4556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8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39E7690-DDDB-473C-A3DA-21836496E56E}"/>
              </a:ext>
            </a:extLst>
          </p:cNvPr>
          <p:cNvSpPr txBox="1"/>
          <p:nvPr/>
        </p:nvSpPr>
        <p:spPr>
          <a:xfrm>
            <a:off x="1820410" y="411060"/>
            <a:ext cx="7885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latin typeface="Cambria" panose="02040503050406030204" pitchFamily="18" charset="0"/>
                <a:ea typeface="Cambria" panose="02040503050406030204" pitchFamily="18" charset="0"/>
              </a:rPr>
              <a:t>INPUT TESTUALE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10F091B-BEFC-419F-BAA8-E35C87CC61CB}"/>
              </a:ext>
            </a:extLst>
          </p:cNvPr>
          <p:cNvSpPr txBox="1"/>
          <p:nvPr/>
        </p:nvSpPr>
        <p:spPr>
          <a:xfrm>
            <a:off x="989902" y="1814908"/>
            <a:ext cx="9471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ambria" panose="02040503050406030204" pitchFamily="18" charset="0"/>
                <a:ea typeface="Cambria" panose="02040503050406030204" pitchFamily="18" charset="0"/>
              </a:rPr>
              <a:t>rappresenta la parte centrale di ogni unità di lavoro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422AEB5-A7C1-4A9C-B2A3-7C4809870485}"/>
              </a:ext>
            </a:extLst>
          </p:cNvPr>
          <p:cNvSpPr txBox="1"/>
          <p:nvPr/>
        </p:nvSpPr>
        <p:spPr>
          <a:xfrm>
            <a:off x="2265029" y="3976271"/>
            <a:ext cx="708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ambria" panose="02040503050406030204" pitchFamily="18" charset="0"/>
                <a:ea typeface="Cambria" panose="02040503050406030204" pitchFamily="18" charset="0"/>
              </a:rPr>
              <a:t>quale obiettivo didattico mi pongo?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B36C02CD-5049-4EF0-B6FF-223C030E06CC}"/>
              </a:ext>
            </a:extLst>
          </p:cNvPr>
          <p:cNvSpPr txBox="1"/>
          <p:nvPr/>
        </p:nvSpPr>
        <p:spPr>
          <a:xfrm>
            <a:off x="3900881" y="4693585"/>
            <a:ext cx="40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ambria" panose="02040503050406030204" pitchFamily="18" charset="0"/>
                <a:ea typeface="Cambria" panose="02040503050406030204" pitchFamily="18" charset="0"/>
              </a:rPr>
              <a:t>come lo presento?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73737A2-868E-4A86-AE63-24C6375B490D}"/>
              </a:ext>
            </a:extLst>
          </p:cNvPr>
          <p:cNvSpPr txBox="1"/>
          <p:nvPr/>
        </p:nvSpPr>
        <p:spPr>
          <a:xfrm>
            <a:off x="2487336" y="5410899"/>
            <a:ext cx="6241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ambria" panose="02040503050406030204" pitchFamily="18" charset="0"/>
                <a:ea typeface="Cambria" panose="02040503050406030204" pitchFamily="18" charset="0"/>
              </a:rPr>
              <a:t>come costruisco l’unità di lavoro?</a:t>
            </a:r>
          </a:p>
        </p:txBody>
      </p:sp>
    </p:spTree>
    <p:extLst>
      <p:ext uri="{BB962C8B-B14F-4D97-AF65-F5344CB8AC3E}">
        <p14:creationId xmlns:p14="http://schemas.microsoft.com/office/powerpoint/2010/main" val="9295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immagini per drago">
            <a:extLst>
              <a:ext uri="{FF2B5EF4-FFF2-40B4-BE49-F238E27FC236}">
                <a16:creationId xmlns:a16="http://schemas.microsoft.com/office/drawing/2014/main" xmlns="" id="{78148B19-6E23-411A-9FC3-E8F41ED1B1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76" y="553218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isultati immagini per punto interrogativo">
            <a:extLst>
              <a:ext uri="{FF2B5EF4-FFF2-40B4-BE49-F238E27FC236}">
                <a16:creationId xmlns:a16="http://schemas.microsoft.com/office/drawing/2014/main" xmlns="" id="{19D17817-BCDD-4C13-B9FD-1EA73EFFD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65" y="55321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A690D18-28D0-4380-8959-CEBCD36757B9}"/>
              </a:ext>
            </a:extLst>
          </p:cNvPr>
          <p:cNvSpPr txBox="1"/>
          <p:nvPr/>
        </p:nvSpPr>
        <p:spPr>
          <a:xfrm>
            <a:off x="910068" y="2457974"/>
            <a:ext cx="294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>
                <a:latin typeface="Cambria" panose="02040503050406030204" pitchFamily="18" charset="0"/>
              </a:rPr>
              <a:t>grido rauco</a:t>
            </a:r>
          </a:p>
          <a:p>
            <a:pPr algn="ctr"/>
            <a:r>
              <a:rPr lang="it-IT" sz="2400" dirty="0">
                <a:latin typeface="Cambria" panose="020405030504060302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DC7E035-FF38-4397-BB13-D1ABE01FE2F6}"/>
              </a:ext>
            </a:extLst>
          </p:cNvPr>
          <p:cNvSpPr txBox="1"/>
          <p:nvPr/>
        </p:nvSpPr>
        <p:spPr>
          <a:xfrm>
            <a:off x="4026716" y="2457974"/>
            <a:ext cx="3355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xmlns="" id="{DF1FF797-F469-4ACD-9E92-FE006CCF8DF4}"/>
              </a:ext>
            </a:extLst>
          </p:cNvPr>
          <p:cNvSpPr/>
          <p:nvPr/>
        </p:nvSpPr>
        <p:spPr>
          <a:xfrm>
            <a:off x="7480740" y="476075"/>
            <a:ext cx="293614" cy="590584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076DD62-2D8A-481F-95A1-4D3070622D58}"/>
              </a:ext>
            </a:extLst>
          </p:cNvPr>
          <p:cNvSpPr txBox="1"/>
          <p:nvPr/>
        </p:nvSpPr>
        <p:spPr>
          <a:xfrm>
            <a:off x="7727092" y="666870"/>
            <a:ext cx="4319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GRIGLIA per la </a:t>
            </a:r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comprensione globale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0169F9A-D507-4CB0-A2AE-8F3377B529B5}"/>
              </a:ext>
            </a:extLst>
          </p:cNvPr>
          <p:cNvSpPr txBox="1"/>
          <p:nvPr/>
        </p:nvSpPr>
        <p:spPr>
          <a:xfrm>
            <a:off x="7872782" y="1878884"/>
            <a:ext cx="38586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sono possibili: </a:t>
            </a:r>
          </a:p>
          <a:p>
            <a:pPr marL="457200" indent="-457200" algn="just">
              <a:buFontTx/>
              <a:buChar char="-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riflessione grammaticale (i tempi passati); </a:t>
            </a:r>
          </a:p>
          <a:p>
            <a:pPr marL="457200" indent="-457200" algn="just">
              <a:buFontTx/>
              <a:buChar char="-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riflessione testuale;</a:t>
            </a:r>
          </a:p>
          <a:p>
            <a:pPr marL="457200" indent="-457200" algn="just">
              <a:buFontTx/>
              <a:buChar char="-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approfondimento lessicale;</a:t>
            </a:r>
          </a:p>
          <a:p>
            <a:pPr marL="457200" indent="-457200" algn="just">
              <a:buFontTx/>
              <a:buChar char="-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allenamento all’ancoraggio del testo al contesto 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inferenze</a:t>
            </a:r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5">
            <a:extLst>
              <a:ext uri="{FF2B5EF4-FFF2-40B4-BE49-F238E27FC236}">
                <a16:creationId xmlns:a16="http://schemas.microsoft.com/office/drawing/2014/main" xmlns="" id="{C4DB63CE-13B4-4EB7-83CB-4568A2DCB5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3756"/>
              </p:ext>
            </p:extLst>
          </p:nvPr>
        </p:nvGraphicFramePr>
        <p:xfrm>
          <a:off x="226502" y="1063520"/>
          <a:ext cx="11182525" cy="484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82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2598">
                <a:tc>
                  <a:txBody>
                    <a:bodyPr/>
                    <a:lstStyle/>
                    <a:p>
                      <a:pPr algn="just"/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 marL="98755" marR="9875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007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CRITERI</a:t>
                      </a:r>
                      <a:r>
                        <a:rPr lang="it-IT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PER LA SCELTA DEL TESTO</a:t>
                      </a:r>
                    </a:p>
                    <a:p>
                      <a:pPr algn="ctr"/>
                      <a:endParaRPr lang="it-IT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r>
                        <a:rPr lang="it-IT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deve rispondere ai bisogni comunicativi che emergono nel </a:t>
                      </a:r>
                      <a:r>
                        <a:rPr lang="it-IT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contesto sociale </a:t>
                      </a:r>
                      <a:r>
                        <a:rPr lang="it-IT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 non essere imposta dall’alto</a:t>
                      </a:r>
                    </a:p>
                  </a:txBody>
                  <a:tcPr marL="98755" marR="98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598"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deve rappresentare un </a:t>
                      </a:r>
                      <a:r>
                        <a:rPr lang="it-IT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modello riproducibile </a:t>
                      </a:r>
                      <a:r>
                        <a:rPr lang="it-IT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 uso comunicativo e, dunque, </a:t>
                      </a:r>
                      <a:r>
                        <a:rPr lang="it-IT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spendibile</a:t>
                      </a:r>
                      <a:r>
                        <a:rPr lang="it-IT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in seguito</a:t>
                      </a:r>
                    </a:p>
                  </a:txBody>
                  <a:tcPr marL="98755" marR="9875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047"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deve essere </a:t>
                      </a:r>
                      <a:r>
                        <a:rPr lang="it-IT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controllato</a:t>
                      </a:r>
                      <a:r>
                        <a:rPr lang="it-IT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con</a:t>
                      </a:r>
                      <a:r>
                        <a:rPr lang="it-IT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particolare attenzione agli </a:t>
                      </a:r>
                      <a:r>
                        <a:rPr lang="it-IT" sz="2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elementi salienti </a:t>
                      </a:r>
                      <a:r>
                        <a:rPr lang="it-IT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che poi costituiranno l’oggetto della successiva analisi</a:t>
                      </a:r>
                      <a:endParaRPr lang="it-IT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8755" marR="9875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047"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deve </a:t>
                      </a:r>
                      <a:r>
                        <a:rPr lang="it-IT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porre un problema </a:t>
                      </a:r>
                      <a:r>
                        <a:rPr lang="it-IT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ai discenti, stimolando le loro capacità di risoluzione dell’ignoto attraverso la formulazione di ipotesi e la loro verifica</a:t>
                      </a:r>
                    </a:p>
                  </a:txBody>
                  <a:tcPr marL="98755" marR="9875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598"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deve stimolare la </a:t>
                      </a:r>
                      <a:r>
                        <a:rPr lang="it-IT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dialettica tra noto e ignoto, </a:t>
                      </a:r>
                      <a:r>
                        <a:rPr lang="it-IT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principio</a:t>
                      </a:r>
                      <a:r>
                        <a:rPr lang="it-IT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fondamentale della </a:t>
                      </a:r>
                      <a:r>
                        <a:rPr lang="it-IT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UDt</a:t>
                      </a:r>
                      <a:endParaRPr lang="it-IT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8755" marR="9875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3E197ACA-DC7A-4C3B-A7B6-332CD9A95CC2}"/>
              </a:ext>
            </a:extLst>
          </p:cNvPr>
          <p:cNvSpPr/>
          <p:nvPr/>
        </p:nvSpPr>
        <p:spPr>
          <a:xfrm>
            <a:off x="416654" y="232523"/>
            <a:ext cx="11358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«L’analisi del </a:t>
            </a:r>
            <a:r>
              <a:rPr lang="it-IT" sz="2400" i="1" dirty="0">
                <a:latin typeface="Cambria" panose="02040503050406030204" pitchFamily="18" charset="0"/>
                <a:ea typeface="Cambria" panose="02040503050406030204" pitchFamily="18" charset="0"/>
              </a:rPr>
              <a:t>Quadro Comune 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ha messo in luce la centralità del testo in ogni proposta di sviluppo formativo della competenza linguistico-comunicativa» (M. Vedovelli)</a:t>
            </a:r>
          </a:p>
        </p:txBody>
      </p:sp>
    </p:spTree>
    <p:extLst>
      <p:ext uri="{BB962C8B-B14F-4D97-AF65-F5344CB8AC3E}">
        <p14:creationId xmlns:p14="http://schemas.microsoft.com/office/powerpoint/2010/main" val="297206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documento&#10;&#10;Descrizione generata con affidabilità elevata">
            <a:extLst>
              <a:ext uri="{FF2B5EF4-FFF2-40B4-BE49-F238E27FC236}">
                <a16:creationId xmlns:a16="http://schemas.microsoft.com/office/drawing/2014/main" xmlns="" id="{00E7A444-E57A-41C8-9E12-4548B2DDA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" t="42449" r="2970" b="28436"/>
          <a:stretch/>
        </p:blipFill>
        <p:spPr>
          <a:xfrm>
            <a:off x="341169" y="1452019"/>
            <a:ext cx="6887095" cy="320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B4C88FF-8DFE-4351-9B9D-9752C7A50A36}"/>
              </a:ext>
            </a:extLst>
          </p:cNvPr>
          <p:cNvSpPr txBox="1"/>
          <p:nvPr/>
        </p:nvSpPr>
        <p:spPr>
          <a:xfrm>
            <a:off x="504738" y="213705"/>
            <a:ext cx="1118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SOVRABBONDANZA INFORMATIVA E GESTIONE DELLA COESIONE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75620B5-F425-4547-9BA8-795D8F69077E}"/>
              </a:ext>
            </a:extLst>
          </p:cNvPr>
          <p:cNvSpPr txBox="1"/>
          <p:nvPr/>
        </p:nvSpPr>
        <p:spPr>
          <a:xfrm>
            <a:off x="585945" y="883234"/>
            <a:ext cx="515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autobiografia di un emigrato pugliese</a:t>
            </a:r>
          </a:p>
        </p:txBody>
      </p:sp>
      <p:sp>
        <p:nvSpPr>
          <p:cNvPr id="6" name="Parentesi quadra aperta 5">
            <a:extLst>
              <a:ext uri="{FF2B5EF4-FFF2-40B4-BE49-F238E27FC236}">
                <a16:creationId xmlns:a16="http://schemas.microsoft.com/office/drawing/2014/main" xmlns="" id="{6A906CBF-1265-4847-ADA2-8A509928E25B}"/>
              </a:ext>
            </a:extLst>
          </p:cNvPr>
          <p:cNvSpPr/>
          <p:nvPr/>
        </p:nvSpPr>
        <p:spPr>
          <a:xfrm rot="16200000">
            <a:off x="1263210" y="2239220"/>
            <a:ext cx="45719" cy="156266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rentesi quadra aperta 6">
            <a:extLst>
              <a:ext uri="{FF2B5EF4-FFF2-40B4-BE49-F238E27FC236}">
                <a16:creationId xmlns:a16="http://schemas.microsoft.com/office/drawing/2014/main" xmlns="" id="{8808BAAD-4A5D-45ED-9296-B03D8F09C71E}"/>
              </a:ext>
            </a:extLst>
          </p:cNvPr>
          <p:cNvSpPr/>
          <p:nvPr/>
        </p:nvSpPr>
        <p:spPr>
          <a:xfrm rot="16200000" flipV="1">
            <a:off x="5567041" y="1822054"/>
            <a:ext cx="123945" cy="1231784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quadra aperta 8">
            <a:extLst>
              <a:ext uri="{FF2B5EF4-FFF2-40B4-BE49-F238E27FC236}">
                <a16:creationId xmlns:a16="http://schemas.microsoft.com/office/drawing/2014/main" xmlns="" id="{E13A31FC-EE2A-40D9-8BF1-34CCDD40117D}"/>
              </a:ext>
            </a:extLst>
          </p:cNvPr>
          <p:cNvSpPr/>
          <p:nvPr/>
        </p:nvSpPr>
        <p:spPr>
          <a:xfrm rot="16200000" flipV="1">
            <a:off x="3899520" y="1153943"/>
            <a:ext cx="78225" cy="319620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entesi quadra aperta 9">
            <a:extLst>
              <a:ext uri="{FF2B5EF4-FFF2-40B4-BE49-F238E27FC236}">
                <a16:creationId xmlns:a16="http://schemas.microsoft.com/office/drawing/2014/main" xmlns="" id="{BE2AAB49-C53D-46B0-914E-F25A7582B844}"/>
              </a:ext>
            </a:extLst>
          </p:cNvPr>
          <p:cNvSpPr/>
          <p:nvPr/>
        </p:nvSpPr>
        <p:spPr>
          <a:xfrm rot="16200000" flipV="1">
            <a:off x="3586065" y="1800917"/>
            <a:ext cx="61971" cy="2423016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entesi quadra aperta 10">
            <a:extLst>
              <a:ext uri="{FF2B5EF4-FFF2-40B4-BE49-F238E27FC236}">
                <a16:creationId xmlns:a16="http://schemas.microsoft.com/office/drawing/2014/main" xmlns="" id="{B62B804B-036C-4CAD-9F2D-747EC54BB928}"/>
              </a:ext>
            </a:extLst>
          </p:cNvPr>
          <p:cNvSpPr/>
          <p:nvPr/>
        </p:nvSpPr>
        <p:spPr>
          <a:xfrm rot="16200000" flipV="1">
            <a:off x="4059053" y="3025503"/>
            <a:ext cx="61971" cy="1856064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5CC349A7-C7F7-4AE0-96C5-94C48C59A7B7}"/>
              </a:ext>
            </a:extLst>
          </p:cNvPr>
          <p:cNvCxnSpPr>
            <a:cxnSpLocks/>
          </p:cNvCxnSpPr>
          <p:nvPr/>
        </p:nvCxnSpPr>
        <p:spPr>
          <a:xfrm flipV="1">
            <a:off x="5629013" y="1524393"/>
            <a:ext cx="2348917" cy="12276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B5C925A2-9BEE-466A-9B55-CAA6EA190395}"/>
              </a:ext>
            </a:extLst>
          </p:cNvPr>
          <p:cNvCxnSpPr/>
          <p:nvPr/>
        </p:nvCxnSpPr>
        <p:spPr>
          <a:xfrm>
            <a:off x="6244906" y="2499919"/>
            <a:ext cx="1808525" cy="671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xmlns="" id="{4D34699B-0B0B-4EF9-8DBA-92987C67B721}"/>
              </a:ext>
            </a:extLst>
          </p:cNvPr>
          <p:cNvCxnSpPr>
            <a:cxnSpLocks/>
          </p:cNvCxnSpPr>
          <p:nvPr/>
        </p:nvCxnSpPr>
        <p:spPr>
          <a:xfrm flipV="1">
            <a:off x="5301842" y="3369502"/>
            <a:ext cx="2751589" cy="1012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F0F90268-4578-41D2-A60E-BA05AE026B68}"/>
              </a:ext>
            </a:extLst>
          </p:cNvPr>
          <p:cNvSpPr txBox="1"/>
          <p:nvPr/>
        </p:nvSpPr>
        <p:spPr>
          <a:xfrm>
            <a:off x="8053431" y="1311380"/>
            <a:ext cx="3204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assenza di rinvio anaforico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75F58796-9553-43C5-A702-DC5CE25C3E43}"/>
              </a:ext>
            </a:extLst>
          </p:cNvPr>
          <p:cNvSpPr txBox="1"/>
          <p:nvPr/>
        </p:nvSpPr>
        <p:spPr>
          <a:xfrm>
            <a:off x="8275787" y="3054019"/>
            <a:ext cx="197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deittici ripetuti</a:t>
            </a:r>
          </a:p>
        </p:txBody>
      </p:sp>
      <p:pic>
        <p:nvPicPr>
          <p:cNvPr id="26" name="Immagine 25" descr="Immagine che contiene testo&#10;&#10;Descrizione generata con affidabilità elevata">
            <a:extLst>
              <a:ext uri="{FF2B5EF4-FFF2-40B4-BE49-F238E27FC236}">
                <a16:creationId xmlns:a16="http://schemas.microsoft.com/office/drawing/2014/main" xmlns="" id="{30F219D9-2166-4410-A8F6-1FE237FF54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31135" r="11679" b="49948"/>
          <a:stretch/>
        </p:blipFill>
        <p:spPr>
          <a:xfrm>
            <a:off x="294626" y="4724957"/>
            <a:ext cx="6228000" cy="2010757"/>
          </a:xfrm>
          <a:prstGeom prst="rect">
            <a:avLst/>
          </a:prstGeom>
        </p:spPr>
      </p:pic>
      <p:sp>
        <p:nvSpPr>
          <p:cNvPr id="27" name="Parentesi quadra aperta 26">
            <a:extLst>
              <a:ext uri="{FF2B5EF4-FFF2-40B4-BE49-F238E27FC236}">
                <a16:creationId xmlns:a16="http://schemas.microsoft.com/office/drawing/2014/main" xmlns="" id="{8C9E7575-6395-4B47-92A0-74AC3D7BAF34}"/>
              </a:ext>
            </a:extLst>
          </p:cNvPr>
          <p:cNvSpPr/>
          <p:nvPr/>
        </p:nvSpPr>
        <p:spPr>
          <a:xfrm rot="16200000" flipV="1">
            <a:off x="4304549" y="4766591"/>
            <a:ext cx="65818" cy="1626764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Parentesi quadra aperta 27">
            <a:extLst>
              <a:ext uri="{FF2B5EF4-FFF2-40B4-BE49-F238E27FC236}">
                <a16:creationId xmlns:a16="http://schemas.microsoft.com/office/drawing/2014/main" xmlns="" id="{1D5449DB-42D6-42A9-8015-5ADC9C822B29}"/>
              </a:ext>
            </a:extLst>
          </p:cNvPr>
          <p:cNvSpPr/>
          <p:nvPr/>
        </p:nvSpPr>
        <p:spPr>
          <a:xfrm rot="16200000" flipV="1">
            <a:off x="2779311" y="5416806"/>
            <a:ext cx="48717" cy="1626763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xmlns="" id="{CDDA3664-B63A-47DD-BA8F-D5043791AB16}"/>
              </a:ext>
            </a:extLst>
          </p:cNvPr>
          <p:cNvCxnSpPr/>
          <p:nvPr/>
        </p:nvCxnSpPr>
        <p:spPr>
          <a:xfrm flipV="1">
            <a:off x="5150840" y="5293453"/>
            <a:ext cx="2902591" cy="319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5AD6DEE8-1D0E-47B2-9837-91256568D263}"/>
              </a:ext>
            </a:extLst>
          </p:cNvPr>
          <p:cNvCxnSpPr/>
          <p:nvPr/>
        </p:nvCxnSpPr>
        <p:spPr>
          <a:xfrm flipV="1">
            <a:off x="3617051" y="5792984"/>
            <a:ext cx="4436380" cy="461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955D1EB5-968A-4140-9F16-472FE24C0488}"/>
              </a:ext>
            </a:extLst>
          </p:cNvPr>
          <p:cNvSpPr txBox="1"/>
          <p:nvPr/>
        </p:nvSpPr>
        <p:spPr>
          <a:xfrm>
            <a:off x="8149389" y="5072140"/>
            <a:ext cx="367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</a:rPr>
              <a:t>precaria gestione della coesione testuale in uno studente arabofono di livello C1</a:t>
            </a:r>
          </a:p>
        </p:txBody>
      </p:sp>
    </p:spTree>
    <p:extLst>
      <p:ext uri="{BB962C8B-B14F-4D97-AF65-F5344CB8AC3E}">
        <p14:creationId xmlns:p14="http://schemas.microsoft.com/office/powerpoint/2010/main" val="15283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9" grpId="0"/>
      <p:bldP spid="21" grpId="0"/>
      <p:bldP spid="27" grpId="0" animBg="1"/>
      <p:bldP spid="28" grpId="0" animBg="1"/>
      <p:bldP spid="3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808</Words>
  <Application>Microsoft Office PowerPoint</Application>
  <PresentationFormat>Personalizzato</PresentationFormat>
  <Paragraphs>90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Educazione linguistica degli adulti stranieri: problemi di didattica</vt:lpstr>
      <vt:lpstr>Di che cosa parliamo</vt:lpstr>
      <vt:lpstr>profili apprendenti Ditals I livello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Educazione linguistica degli studenti stranieri: problemi di didattica</dc:title>
  <dc:creator>Eugenio Salvatore</dc:creator>
  <cp:lastModifiedBy>DORIANO</cp:lastModifiedBy>
  <cp:revision>31</cp:revision>
  <dcterms:created xsi:type="dcterms:W3CDTF">2018-09-23T07:44:31Z</dcterms:created>
  <dcterms:modified xsi:type="dcterms:W3CDTF">2018-10-08T15:02:42Z</dcterms:modified>
</cp:coreProperties>
</file>